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lvl1pPr>
      <a:defRPr>
        <a:latin typeface="Tw Cen MT"/>
        <a:ea typeface="Tw Cen MT"/>
        <a:cs typeface="Tw Cen MT"/>
        <a:sym typeface="Tw Cen MT"/>
      </a:defRPr>
    </a:lvl1pPr>
    <a:lvl2pPr indent="457200">
      <a:defRPr>
        <a:latin typeface="Tw Cen MT"/>
        <a:ea typeface="Tw Cen MT"/>
        <a:cs typeface="Tw Cen MT"/>
        <a:sym typeface="Tw Cen MT"/>
      </a:defRPr>
    </a:lvl2pPr>
    <a:lvl3pPr indent="914400">
      <a:defRPr>
        <a:latin typeface="Tw Cen MT"/>
        <a:ea typeface="Tw Cen MT"/>
        <a:cs typeface="Tw Cen MT"/>
        <a:sym typeface="Tw Cen MT"/>
      </a:defRPr>
    </a:lvl3pPr>
    <a:lvl4pPr indent="1371600">
      <a:defRPr>
        <a:latin typeface="Tw Cen MT"/>
        <a:ea typeface="Tw Cen MT"/>
        <a:cs typeface="Tw Cen MT"/>
        <a:sym typeface="Tw Cen MT"/>
      </a:defRPr>
    </a:lvl4pPr>
    <a:lvl5pPr indent="1828800">
      <a:defRPr>
        <a:latin typeface="Tw Cen MT"/>
        <a:ea typeface="Tw Cen MT"/>
        <a:cs typeface="Tw Cen MT"/>
        <a:sym typeface="Tw Cen MT"/>
      </a:defRPr>
    </a:lvl5pPr>
    <a:lvl6pPr>
      <a:defRPr>
        <a:latin typeface="Tw Cen MT"/>
        <a:ea typeface="Tw Cen MT"/>
        <a:cs typeface="Tw Cen MT"/>
        <a:sym typeface="Tw Cen MT"/>
      </a:defRPr>
    </a:lvl6pPr>
    <a:lvl7pPr>
      <a:defRPr>
        <a:latin typeface="Tw Cen MT"/>
        <a:ea typeface="Tw Cen MT"/>
        <a:cs typeface="Tw Cen MT"/>
        <a:sym typeface="Tw Cen MT"/>
      </a:defRPr>
    </a:lvl7pPr>
    <a:lvl8pPr>
      <a:defRPr>
        <a:latin typeface="Tw Cen MT"/>
        <a:ea typeface="Tw Cen MT"/>
        <a:cs typeface="Tw Cen MT"/>
        <a:sym typeface="Tw Cen MT"/>
      </a:defRPr>
    </a:lvl8pPr>
    <a:lvl9pPr>
      <a:defRPr>
        <a:latin typeface="Tw Cen MT"/>
        <a:ea typeface="Tw Cen MT"/>
        <a:cs typeface="Tw Cen MT"/>
        <a:sym typeface="Tw Cen M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E0F8"/>
          </a:solidFill>
        </a:fill>
      </a:tcStyle>
    </a:wholeTbl>
    <a:band2H>
      <a:tcTxStyle/>
      <a:tcStyle>
        <a:tcBdr/>
        <a:fill>
          <a:solidFill>
            <a:srgbClr val="E7F0FC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FA3EE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FA3EE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FA3EE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E5DE"/>
          </a:solidFill>
        </a:fill>
      </a:tcStyle>
    </a:wholeTbl>
    <a:band2H>
      <a:tcTxStyle/>
      <a:tcStyle>
        <a:tcBdr/>
        <a:fill>
          <a:solidFill>
            <a:srgbClr val="E8F3E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B79D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B79D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B79D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FA3EE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FA3EE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8684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86" name="Shape 1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(mnemonic)</a:t>
            </a:r>
          </a:p>
          <a:p>
            <a:pPr lvl="0">
              <a:defRPr sz="1800"/>
            </a:pPr>
            <a:r>
              <a:rPr sz="2400"/>
              <a:t>Many Kids Barter Delicious Candy My Mom Never Purchases.</a:t>
            </a:r>
          </a:p>
        </p:txBody>
      </p:sp>
    </p:spTree>
    <p:extLst>
      <p:ext uri="{BB962C8B-B14F-4D97-AF65-F5344CB8AC3E}">
        <p14:creationId xmlns:p14="http://schemas.microsoft.com/office/powerpoint/2010/main" val="94713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Droplets-SD-Content-R1d.png" descr="Droplets-SD-Content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Droplets-SD-Content-R1d.png" descr="Droplets-SD-Content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Droplets-SD-Content-R1d.png" descr="Droplets-SD-Content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Droplets-SD-Content-R1d.png" descr="Droplets-SD-Content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738187" y="582136"/>
            <a:ext cx="546101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“</a:t>
            </a:r>
          </a:p>
        </p:txBody>
      </p:sp>
      <p:sp>
        <p:nvSpPr>
          <p:cNvPr id="62" name="Shape 62"/>
          <p:cNvSpPr/>
          <p:nvPr/>
        </p:nvSpPr>
        <p:spPr>
          <a:xfrm>
            <a:off x="7850187" y="2814161"/>
            <a:ext cx="554038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8000"/>
            </a:lvl1pPr>
          </a:lstStyle>
          <a:p>
            <a:pPr lvl="0">
              <a:defRPr sz="1800"/>
            </a:pPr>
            <a:r>
              <a:rPr sz="8000"/>
              <a:t>”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Droplets-SD-Content-R1d.png" descr="Droplets-SD-Content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Droplets-SD-Content-R1d.png" descr="Droplets-SD-Content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Droplets-SD-Content-R1d.png" descr="Droplets-SD-Content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Droplets-SD-Content-R1d.png" descr="Droplets-SD-Content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Droplets-SD-Content-R1d.png" descr="Droplets-SD-Content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Droplets-SD-Title-R1d.png" descr="Droplets-SD-Title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Droplets-SD-Content-R1d.png" descr="Droplets-SD-Content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Droplets-SD-Content-R1d.png" descr="Droplets-SD-Content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Droplets-SD-Content-R1d.png" descr="Droplets-SD-Content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Droplets-SD-Content-R1d.png" descr="Droplets-SD-Content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roplets-SD-Content-R1d.png" descr="Droplets-SD-Content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Droplets-SD-Content-R1d.png" descr="Droplets-SD-Content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Droplets-SD-Content-R1d.png" descr="Droplets-SD-Content-R1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8B8B8"/>
            </a:gs>
            <a:gs pos="100000">
              <a:srgbClr val="FFFF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ightingOverlay.png" descr="\\DROBO-FS\QuickDrops\JB\PPTX NG\Droplets\LightingOverlay.png"/>
          <p:cNvPicPr/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685800" y="466725"/>
            <a:ext cx="7772400" cy="190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85800" y="2366962"/>
            <a:ext cx="7772400" cy="4491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7885112" y="5950267"/>
            <a:ext cx="573088" cy="2311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0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med"/>
  <p:txStyles>
    <p:titleStyle>
      <a:lvl1pPr algn="ctr">
        <a:lnSpc>
          <a:spcPct val="90000"/>
        </a:lnSpc>
        <a:defRPr sz="3600">
          <a:latin typeface="Tw Cen MT"/>
          <a:ea typeface="Tw Cen MT"/>
          <a:cs typeface="Tw Cen MT"/>
          <a:sym typeface="Tw Cen MT"/>
        </a:defRPr>
      </a:lvl1pPr>
      <a:lvl2pPr algn="ctr">
        <a:lnSpc>
          <a:spcPct val="90000"/>
        </a:lnSpc>
        <a:defRPr sz="3600">
          <a:latin typeface="Tw Cen MT"/>
          <a:ea typeface="Tw Cen MT"/>
          <a:cs typeface="Tw Cen MT"/>
          <a:sym typeface="Tw Cen MT"/>
        </a:defRPr>
      </a:lvl2pPr>
      <a:lvl3pPr algn="ctr">
        <a:lnSpc>
          <a:spcPct val="90000"/>
        </a:lnSpc>
        <a:defRPr sz="3600">
          <a:latin typeface="Tw Cen MT"/>
          <a:ea typeface="Tw Cen MT"/>
          <a:cs typeface="Tw Cen MT"/>
          <a:sym typeface="Tw Cen MT"/>
        </a:defRPr>
      </a:lvl3pPr>
      <a:lvl4pPr algn="ctr">
        <a:lnSpc>
          <a:spcPct val="90000"/>
        </a:lnSpc>
        <a:defRPr sz="3600">
          <a:latin typeface="Tw Cen MT"/>
          <a:ea typeface="Tw Cen MT"/>
          <a:cs typeface="Tw Cen MT"/>
          <a:sym typeface="Tw Cen MT"/>
        </a:defRPr>
      </a:lvl4pPr>
      <a:lvl5pPr algn="ctr">
        <a:lnSpc>
          <a:spcPct val="90000"/>
        </a:lnSpc>
        <a:defRPr sz="3600">
          <a:latin typeface="Tw Cen MT"/>
          <a:ea typeface="Tw Cen MT"/>
          <a:cs typeface="Tw Cen MT"/>
          <a:sym typeface="Tw Cen MT"/>
        </a:defRPr>
      </a:lvl5pPr>
      <a:lvl6pPr indent="457200" algn="ctr">
        <a:lnSpc>
          <a:spcPct val="90000"/>
        </a:lnSpc>
        <a:defRPr sz="3600">
          <a:latin typeface="Tw Cen MT"/>
          <a:ea typeface="Tw Cen MT"/>
          <a:cs typeface="Tw Cen MT"/>
          <a:sym typeface="Tw Cen MT"/>
        </a:defRPr>
      </a:lvl6pPr>
      <a:lvl7pPr indent="914400" algn="ctr">
        <a:lnSpc>
          <a:spcPct val="90000"/>
        </a:lnSpc>
        <a:defRPr sz="3600">
          <a:latin typeface="Tw Cen MT"/>
          <a:ea typeface="Tw Cen MT"/>
          <a:cs typeface="Tw Cen MT"/>
          <a:sym typeface="Tw Cen MT"/>
        </a:defRPr>
      </a:lvl7pPr>
      <a:lvl8pPr indent="1371600" algn="ctr">
        <a:lnSpc>
          <a:spcPct val="90000"/>
        </a:lnSpc>
        <a:defRPr sz="3600">
          <a:latin typeface="Tw Cen MT"/>
          <a:ea typeface="Tw Cen MT"/>
          <a:cs typeface="Tw Cen MT"/>
          <a:sym typeface="Tw Cen MT"/>
        </a:defRPr>
      </a:lvl8pPr>
      <a:lvl9pPr indent="1828800" algn="ctr">
        <a:lnSpc>
          <a:spcPct val="90000"/>
        </a:lnSpc>
        <a:defRPr sz="3600">
          <a:latin typeface="Tw Cen MT"/>
          <a:ea typeface="Tw Cen MT"/>
          <a:cs typeface="Tw Cen MT"/>
          <a:sym typeface="Tw Cen MT"/>
        </a:defRPr>
      </a:lvl9pPr>
    </p:titleStyle>
    <p:bodyStyle>
      <a:lvl1pPr marL="228600" indent="-228600">
        <a:lnSpc>
          <a:spcPct val="12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000">
          <a:latin typeface="Tw Cen MT"/>
          <a:ea typeface="Tw Cen MT"/>
          <a:cs typeface="Tw Cen MT"/>
          <a:sym typeface="Tw Cen MT"/>
        </a:defRPr>
      </a:lvl1pPr>
      <a:lvl2pPr marL="711200" indent="-254000">
        <a:lnSpc>
          <a:spcPct val="12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000">
          <a:latin typeface="Tw Cen MT"/>
          <a:ea typeface="Tw Cen MT"/>
          <a:cs typeface="Tw Cen MT"/>
          <a:sym typeface="Tw Cen MT"/>
        </a:defRPr>
      </a:lvl2pPr>
      <a:lvl3pPr marL="1200150" indent="-285750">
        <a:lnSpc>
          <a:spcPct val="12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000">
          <a:latin typeface="Tw Cen MT"/>
          <a:ea typeface="Tw Cen MT"/>
          <a:cs typeface="Tw Cen MT"/>
          <a:sym typeface="Tw Cen MT"/>
        </a:defRPr>
      </a:lvl3pPr>
      <a:lvl4pPr marL="1698171" indent="-326571">
        <a:lnSpc>
          <a:spcPct val="12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000">
          <a:latin typeface="Tw Cen MT"/>
          <a:ea typeface="Tw Cen MT"/>
          <a:cs typeface="Tw Cen MT"/>
          <a:sym typeface="Tw Cen MT"/>
        </a:defRPr>
      </a:lvl4pPr>
      <a:lvl5pPr marL="2082800" indent="-254000">
        <a:lnSpc>
          <a:spcPct val="12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000">
          <a:latin typeface="Tw Cen MT"/>
          <a:ea typeface="Tw Cen MT"/>
          <a:cs typeface="Tw Cen MT"/>
          <a:sym typeface="Tw Cen MT"/>
        </a:defRPr>
      </a:lvl5pPr>
      <a:lvl6pPr marL="2540000" indent="-254000">
        <a:lnSpc>
          <a:spcPct val="12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000">
          <a:latin typeface="Tw Cen MT"/>
          <a:ea typeface="Tw Cen MT"/>
          <a:cs typeface="Tw Cen MT"/>
          <a:sym typeface="Tw Cen MT"/>
        </a:defRPr>
      </a:lvl6pPr>
      <a:lvl7pPr marL="2997200" indent="-254000">
        <a:lnSpc>
          <a:spcPct val="12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000">
          <a:latin typeface="Tw Cen MT"/>
          <a:ea typeface="Tw Cen MT"/>
          <a:cs typeface="Tw Cen MT"/>
          <a:sym typeface="Tw Cen MT"/>
        </a:defRPr>
      </a:lvl7pPr>
      <a:lvl8pPr marL="3454400" indent="-254000">
        <a:lnSpc>
          <a:spcPct val="12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000">
          <a:latin typeface="Tw Cen MT"/>
          <a:ea typeface="Tw Cen MT"/>
          <a:cs typeface="Tw Cen MT"/>
          <a:sym typeface="Tw Cen MT"/>
        </a:defRPr>
      </a:lvl8pPr>
      <a:lvl9pPr marL="3911600" indent="-254000">
        <a:lnSpc>
          <a:spcPct val="12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000">
          <a:latin typeface="Tw Cen MT"/>
          <a:ea typeface="Tw Cen MT"/>
          <a:cs typeface="Tw Cen MT"/>
          <a:sym typeface="Tw Cen MT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Tw Cen MT"/>
        </a:defRPr>
      </a:lvl1pPr>
      <a:lvl2pPr indent="457200" algn="r">
        <a:defRPr sz="1000">
          <a:solidFill>
            <a:schemeClr val="tx1"/>
          </a:solidFill>
          <a:latin typeface="+mn-lt"/>
          <a:ea typeface="+mn-ea"/>
          <a:cs typeface="+mn-cs"/>
          <a:sym typeface="Tw Cen MT"/>
        </a:defRPr>
      </a:lvl2pPr>
      <a:lvl3pPr indent="914400" algn="r">
        <a:defRPr sz="1000">
          <a:solidFill>
            <a:schemeClr val="tx1"/>
          </a:solidFill>
          <a:latin typeface="+mn-lt"/>
          <a:ea typeface="+mn-ea"/>
          <a:cs typeface="+mn-cs"/>
          <a:sym typeface="Tw Cen MT"/>
        </a:defRPr>
      </a:lvl3pPr>
      <a:lvl4pPr indent="1371600" algn="r">
        <a:defRPr sz="1000">
          <a:solidFill>
            <a:schemeClr val="tx1"/>
          </a:solidFill>
          <a:latin typeface="+mn-lt"/>
          <a:ea typeface="+mn-ea"/>
          <a:cs typeface="+mn-cs"/>
          <a:sym typeface="Tw Cen MT"/>
        </a:defRPr>
      </a:lvl4pPr>
      <a:lvl5pPr indent="1828800" algn="r">
        <a:defRPr sz="1000">
          <a:solidFill>
            <a:schemeClr val="tx1"/>
          </a:solidFill>
          <a:latin typeface="+mn-lt"/>
          <a:ea typeface="+mn-ea"/>
          <a:cs typeface="+mn-cs"/>
          <a:sym typeface="Tw Cen MT"/>
        </a:defRPr>
      </a:lvl5pPr>
      <a:lvl6pPr algn="r">
        <a:defRPr sz="1000">
          <a:solidFill>
            <a:schemeClr val="tx1"/>
          </a:solidFill>
          <a:latin typeface="+mn-lt"/>
          <a:ea typeface="+mn-ea"/>
          <a:cs typeface="+mn-cs"/>
          <a:sym typeface="Tw Cen MT"/>
        </a:defRPr>
      </a:lvl6pPr>
      <a:lvl7pPr algn="r">
        <a:defRPr sz="1000">
          <a:solidFill>
            <a:schemeClr val="tx1"/>
          </a:solidFill>
          <a:latin typeface="+mn-lt"/>
          <a:ea typeface="+mn-ea"/>
          <a:cs typeface="+mn-cs"/>
          <a:sym typeface="Tw Cen MT"/>
        </a:defRPr>
      </a:lvl7pPr>
      <a:lvl8pPr algn="r">
        <a:defRPr sz="1000">
          <a:solidFill>
            <a:schemeClr val="tx1"/>
          </a:solidFill>
          <a:latin typeface="+mn-lt"/>
          <a:ea typeface="+mn-ea"/>
          <a:cs typeface="+mn-cs"/>
          <a:sym typeface="Tw Cen MT"/>
        </a:defRPr>
      </a:lvl8pPr>
      <a:lvl9pPr algn="r">
        <a:defRPr sz="1000">
          <a:solidFill>
            <a:schemeClr val="tx1"/>
          </a:solidFill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 idx="4294967295"/>
          </p:nvPr>
        </p:nvSpPr>
        <p:spPr>
          <a:xfrm>
            <a:off x="1837077" y="-36699"/>
            <a:ext cx="5469846" cy="1371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3600"/>
              <a:t>DIMENSIONAL ANALYSIS/ FACTOR-LABEL METHOD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4294967295"/>
          </p:nvPr>
        </p:nvSpPr>
        <p:spPr>
          <a:xfrm>
            <a:off x="757794" y="1214437"/>
            <a:ext cx="8181490" cy="4606926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marL="571500" lvl="0" indent="-571500">
              <a:defRPr sz="1800"/>
            </a:pPr>
            <a:r>
              <a:rPr sz="4000" dirty="0"/>
              <a:t>TREAT UNITS AS FACTORS, WHICH CAN BE CANCELLED</a:t>
            </a:r>
          </a:p>
          <a:p>
            <a:pPr marL="571500" lvl="0" indent="-571500">
              <a:defRPr sz="1800"/>
            </a:pPr>
            <a:r>
              <a:rPr sz="4000" dirty="0"/>
              <a:t>MUST KNOW YOUR EQUALITIES OR CONVERSION FACTORS</a:t>
            </a:r>
          </a:p>
          <a:p>
            <a:pPr marL="571500" lvl="0" indent="-571500">
              <a:defRPr sz="1800"/>
            </a:pPr>
            <a:r>
              <a:rPr sz="4000" dirty="0"/>
              <a:t>CHOOSE THE EQUALITY THAT CANCELS OUT THE ORIGINAL UNIT</a:t>
            </a:r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  <a:t>1</a:t>
            </a:fld>
            <a:endParaRPr sz="100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1" build="p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3158736" y="78558"/>
            <a:ext cx="347678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Remember Fractions?</a:t>
            </a:r>
          </a:p>
        </p:txBody>
      </p:sp>
      <p:grpSp>
        <p:nvGrpSpPr>
          <p:cNvPr id="105" name="Group 105"/>
          <p:cNvGrpSpPr/>
          <p:nvPr/>
        </p:nvGrpSpPr>
        <p:grpSpPr>
          <a:xfrm>
            <a:off x="3196213" y="737144"/>
            <a:ext cx="1398405" cy="726441"/>
            <a:chOff x="0" y="0"/>
            <a:chExt cx="1398404" cy="726440"/>
          </a:xfrm>
        </p:grpSpPr>
        <p:sp>
          <p:nvSpPr>
            <p:cNvPr id="99" name="Shape 99"/>
            <p:cNvSpPr/>
            <p:nvPr/>
          </p:nvSpPr>
          <p:spPr>
            <a:xfrm>
              <a:off x="25399" y="0"/>
              <a:ext cx="345894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rPr sz="2300"/>
                <a:t>1</a:t>
              </a:r>
            </a:p>
            <a:p>
              <a:pPr lvl="0"/>
              <a:r>
                <a:rPr sz="2300"/>
                <a:t>2</a:t>
              </a:r>
            </a:p>
          </p:txBody>
        </p:sp>
        <p:sp>
          <p:nvSpPr>
            <p:cNvPr id="100" name="Shape 100"/>
            <p:cNvSpPr/>
            <p:nvPr/>
          </p:nvSpPr>
          <p:spPr>
            <a:xfrm>
              <a:off x="0" y="363220"/>
              <a:ext cx="2933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675656" y="0"/>
              <a:ext cx="345894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2</a:t>
              </a:r>
            </a:p>
            <a:p>
              <a:pPr lvl="0"/>
              <a:r>
                <a:rPr sz="2300"/>
                <a:t>3</a:t>
              </a:r>
            </a:p>
          </p:txBody>
        </p:sp>
        <p:sp>
          <p:nvSpPr>
            <p:cNvPr id="102" name="Shape 102"/>
            <p:cNvSpPr/>
            <p:nvPr/>
          </p:nvSpPr>
          <p:spPr>
            <a:xfrm>
              <a:off x="650256" y="363220"/>
              <a:ext cx="29333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372979" y="158750"/>
              <a:ext cx="250191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  <p:sp>
          <p:nvSpPr>
            <p:cNvPr id="104" name="Shape 104"/>
            <p:cNvSpPr/>
            <p:nvPr/>
          </p:nvSpPr>
          <p:spPr>
            <a:xfrm>
              <a:off x="1099435" y="158750"/>
              <a:ext cx="298970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=</a:t>
              </a:r>
            </a:p>
          </p:txBody>
        </p:sp>
      </p:grpSp>
      <p:grpSp>
        <p:nvGrpSpPr>
          <p:cNvPr id="108" name="Group 108"/>
          <p:cNvGrpSpPr/>
          <p:nvPr/>
        </p:nvGrpSpPr>
        <p:grpSpPr>
          <a:xfrm>
            <a:off x="4750459" y="737144"/>
            <a:ext cx="371293" cy="726441"/>
            <a:chOff x="0" y="0"/>
            <a:chExt cx="371292" cy="726440"/>
          </a:xfrm>
        </p:grpSpPr>
        <p:sp>
          <p:nvSpPr>
            <p:cNvPr id="106" name="Shape 106"/>
            <p:cNvSpPr/>
            <p:nvPr/>
          </p:nvSpPr>
          <p:spPr>
            <a:xfrm>
              <a:off x="25400" y="0"/>
              <a:ext cx="345893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2</a:t>
              </a:r>
            </a:p>
            <a:p>
              <a:pPr lvl="0"/>
              <a:r>
                <a:rPr sz="2300"/>
                <a:t>6</a:t>
              </a:r>
            </a:p>
          </p:txBody>
        </p:sp>
        <p:sp>
          <p:nvSpPr>
            <p:cNvPr id="107" name="Shape 107"/>
            <p:cNvSpPr/>
            <p:nvPr/>
          </p:nvSpPr>
          <p:spPr>
            <a:xfrm>
              <a:off x="0" y="363220"/>
              <a:ext cx="2933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grpSp>
        <p:nvGrpSpPr>
          <p:cNvPr id="113" name="Group 113"/>
          <p:cNvGrpSpPr/>
          <p:nvPr/>
        </p:nvGrpSpPr>
        <p:grpSpPr>
          <a:xfrm>
            <a:off x="5199638" y="737144"/>
            <a:ext cx="748149" cy="726441"/>
            <a:chOff x="0" y="0"/>
            <a:chExt cx="748147" cy="726440"/>
          </a:xfrm>
        </p:grpSpPr>
        <p:sp>
          <p:nvSpPr>
            <p:cNvPr id="109" name="Shape 109"/>
            <p:cNvSpPr/>
            <p:nvPr/>
          </p:nvSpPr>
          <p:spPr>
            <a:xfrm>
              <a:off x="0" y="158750"/>
              <a:ext cx="298969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=</a:t>
              </a:r>
            </a:p>
          </p:txBody>
        </p:sp>
        <p:grpSp>
          <p:nvGrpSpPr>
            <p:cNvPr id="112" name="Group 112"/>
            <p:cNvGrpSpPr/>
            <p:nvPr/>
          </p:nvGrpSpPr>
          <p:grpSpPr>
            <a:xfrm>
              <a:off x="376855" y="-1"/>
              <a:ext cx="371293" cy="726442"/>
              <a:chOff x="0" y="0"/>
              <a:chExt cx="371292" cy="726440"/>
            </a:xfrm>
          </p:grpSpPr>
          <p:sp>
            <p:nvSpPr>
              <p:cNvPr id="110" name="Shape 110"/>
              <p:cNvSpPr/>
              <p:nvPr/>
            </p:nvSpPr>
            <p:spPr>
              <a:xfrm>
                <a:off x="25400" y="0"/>
                <a:ext cx="345893" cy="726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 lvl="0"/>
                <a:r>
                  <a:rPr sz="2300"/>
                  <a:t>1</a:t>
                </a:r>
              </a:p>
              <a:p>
                <a:pPr lvl="0"/>
                <a:r>
                  <a:rPr sz="2300"/>
                  <a:t>3</a:t>
                </a:r>
              </a:p>
            </p:txBody>
          </p:sp>
          <p:sp>
            <p:nvSpPr>
              <p:cNvPr id="111" name="Shape 111"/>
              <p:cNvSpPr/>
              <p:nvPr/>
            </p:nvSpPr>
            <p:spPr>
              <a:xfrm>
                <a:off x="0" y="363220"/>
                <a:ext cx="293338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lvl="0"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</p:grpSp>
      </p:grpSp>
      <p:grpSp>
        <p:nvGrpSpPr>
          <p:cNvPr id="120" name="Group 120"/>
          <p:cNvGrpSpPr/>
          <p:nvPr/>
        </p:nvGrpSpPr>
        <p:grpSpPr>
          <a:xfrm>
            <a:off x="3219602" y="1522730"/>
            <a:ext cx="1398405" cy="726441"/>
            <a:chOff x="0" y="0"/>
            <a:chExt cx="1398404" cy="726440"/>
          </a:xfrm>
        </p:grpSpPr>
        <p:sp>
          <p:nvSpPr>
            <p:cNvPr id="114" name="Shape 114"/>
            <p:cNvSpPr/>
            <p:nvPr/>
          </p:nvSpPr>
          <p:spPr>
            <a:xfrm>
              <a:off x="25400" y="0"/>
              <a:ext cx="345893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1</a:t>
              </a:r>
            </a:p>
            <a:p>
              <a:pPr lvl="0"/>
              <a:r>
                <a:rPr sz="2300"/>
                <a:t>2</a:t>
              </a:r>
            </a:p>
          </p:txBody>
        </p:sp>
        <p:sp>
          <p:nvSpPr>
            <p:cNvPr id="115" name="Shape 115"/>
            <p:cNvSpPr/>
            <p:nvPr/>
          </p:nvSpPr>
          <p:spPr>
            <a:xfrm>
              <a:off x="0" y="363219"/>
              <a:ext cx="2933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675656" y="0"/>
              <a:ext cx="345893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2</a:t>
              </a:r>
            </a:p>
            <a:p>
              <a:pPr lvl="0"/>
              <a:r>
                <a:rPr sz="2300"/>
                <a:t>3</a:t>
              </a:r>
            </a:p>
          </p:txBody>
        </p:sp>
        <p:sp>
          <p:nvSpPr>
            <p:cNvPr id="117" name="Shape 117"/>
            <p:cNvSpPr/>
            <p:nvPr/>
          </p:nvSpPr>
          <p:spPr>
            <a:xfrm>
              <a:off x="650256" y="363219"/>
              <a:ext cx="2933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372979" y="158750"/>
              <a:ext cx="250191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  <p:sp>
          <p:nvSpPr>
            <p:cNvPr id="119" name="Shape 119"/>
            <p:cNvSpPr/>
            <p:nvPr/>
          </p:nvSpPr>
          <p:spPr>
            <a:xfrm>
              <a:off x="1099435" y="158750"/>
              <a:ext cx="298970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=</a:t>
              </a:r>
            </a:p>
          </p:txBody>
        </p:sp>
      </p:grpSp>
      <p:grpSp>
        <p:nvGrpSpPr>
          <p:cNvPr id="123" name="Group 123"/>
          <p:cNvGrpSpPr/>
          <p:nvPr/>
        </p:nvGrpSpPr>
        <p:grpSpPr>
          <a:xfrm>
            <a:off x="4698183" y="1522730"/>
            <a:ext cx="371294" cy="726441"/>
            <a:chOff x="0" y="0"/>
            <a:chExt cx="371292" cy="726440"/>
          </a:xfrm>
        </p:grpSpPr>
        <p:sp>
          <p:nvSpPr>
            <p:cNvPr id="121" name="Shape 121"/>
            <p:cNvSpPr/>
            <p:nvPr/>
          </p:nvSpPr>
          <p:spPr>
            <a:xfrm>
              <a:off x="25400" y="0"/>
              <a:ext cx="345893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1</a:t>
              </a:r>
            </a:p>
            <a:p>
              <a:pPr lvl="0"/>
              <a:r>
                <a:rPr sz="2300"/>
                <a:t>3</a:t>
              </a:r>
            </a:p>
          </p:txBody>
        </p:sp>
        <p:sp>
          <p:nvSpPr>
            <p:cNvPr id="122" name="Shape 122"/>
            <p:cNvSpPr/>
            <p:nvPr/>
          </p:nvSpPr>
          <p:spPr>
            <a:xfrm>
              <a:off x="0" y="363220"/>
              <a:ext cx="2933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grpSp>
        <p:nvGrpSpPr>
          <p:cNvPr id="126" name="Group 126"/>
          <p:cNvGrpSpPr/>
          <p:nvPr/>
        </p:nvGrpSpPr>
        <p:grpSpPr>
          <a:xfrm>
            <a:off x="3240787" y="1585314"/>
            <a:ext cx="908205" cy="592324"/>
            <a:chOff x="0" y="0"/>
            <a:chExt cx="908203" cy="592323"/>
          </a:xfrm>
        </p:grpSpPr>
        <p:sp>
          <p:nvSpPr>
            <p:cNvPr id="124" name="Shape 124"/>
            <p:cNvSpPr/>
            <p:nvPr/>
          </p:nvSpPr>
          <p:spPr>
            <a:xfrm flipV="1">
              <a:off x="643276" y="0"/>
              <a:ext cx="264928" cy="26492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 flipV="1">
              <a:off x="-1" y="327396"/>
              <a:ext cx="264929" cy="26492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127" name="Shape 127"/>
          <p:cNvSpPr/>
          <p:nvPr/>
        </p:nvSpPr>
        <p:spPr>
          <a:xfrm>
            <a:off x="2716829" y="3677545"/>
            <a:ext cx="340058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Remember Algebra?</a:t>
            </a:r>
          </a:p>
        </p:txBody>
      </p:sp>
      <p:grpSp>
        <p:nvGrpSpPr>
          <p:cNvPr id="134" name="Group 134"/>
          <p:cNvGrpSpPr/>
          <p:nvPr/>
        </p:nvGrpSpPr>
        <p:grpSpPr>
          <a:xfrm>
            <a:off x="1933754" y="4267027"/>
            <a:ext cx="1461905" cy="726441"/>
            <a:chOff x="0" y="0"/>
            <a:chExt cx="1461904" cy="726440"/>
          </a:xfrm>
        </p:grpSpPr>
        <p:sp>
          <p:nvSpPr>
            <p:cNvPr id="128" name="Shape 128"/>
            <p:cNvSpPr/>
            <p:nvPr/>
          </p:nvSpPr>
          <p:spPr>
            <a:xfrm>
              <a:off x="0" y="0"/>
              <a:ext cx="491943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ax</a:t>
              </a:r>
            </a:p>
            <a:p>
              <a:pPr lvl="0"/>
              <a:r>
                <a:rPr sz="2300"/>
                <a:t>yz</a:t>
              </a:r>
            </a:p>
          </p:txBody>
        </p:sp>
        <p:sp>
          <p:nvSpPr>
            <p:cNvPr id="129" name="Shape 129"/>
            <p:cNvSpPr/>
            <p:nvPr/>
          </p:nvSpPr>
          <p:spPr>
            <a:xfrm>
              <a:off x="48502" y="363220"/>
              <a:ext cx="29333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662956" y="0"/>
              <a:ext cx="473830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4z</a:t>
              </a:r>
            </a:p>
            <a:p>
              <a:pPr lvl="0"/>
              <a:r>
                <a:rPr sz="2300"/>
                <a:t>3a</a:t>
              </a:r>
            </a:p>
          </p:txBody>
        </p:sp>
        <p:sp>
          <p:nvSpPr>
            <p:cNvPr id="131" name="Shape 131"/>
            <p:cNvSpPr/>
            <p:nvPr/>
          </p:nvSpPr>
          <p:spPr>
            <a:xfrm>
              <a:off x="713756" y="363220"/>
              <a:ext cx="2933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436479" y="158750"/>
              <a:ext cx="250191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  <p:sp>
          <p:nvSpPr>
            <p:cNvPr id="133" name="Shape 133"/>
            <p:cNvSpPr/>
            <p:nvPr/>
          </p:nvSpPr>
          <p:spPr>
            <a:xfrm>
              <a:off x="1162935" y="158750"/>
              <a:ext cx="298970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=</a:t>
              </a:r>
            </a:p>
          </p:txBody>
        </p:sp>
      </p:grpSp>
      <p:grpSp>
        <p:nvGrpSpPr>
          <p:cNvPr id="145" name="Group 145"/>
          <p:cNvGrpSpPr/>
          <p:nvPr/>
        </p:nvGrpSpPr>
        <p:grpSpPr>
          <a:xfrm>
            <a:off x="3550086" y="4267027"/>
            <a:ext cx="1461906" cy="726441"/>
            <a:chOff x="0" y="0"/>
            <a:chExt cx="1461904" cy="726440"/>
          </a:xfrm>
        </p:grpSpPr>
        <p:sp>
          <p:nvSpPr>
            <p:cNvPr id="135" name="Shape 135"/>
            <p:cNvSpPr/>
            <p:nvPr/>
          </p:nvSpPr>
          <p:spPr>
            <a:xfrm>
              <a:off x="0" y="0"/>
              <a:ext cx="491943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ax</a:t>
              </a:r>
            </a:p>
            <a:p>
              <a:pPr lvl="0"/>
              <a:r>
                <a:rPr sz="2300"/>
                <a:t>yz</a:t>
              </a:r>
            </a:p>
          </p:txBody>
        </p:sp>
        <p:sp>
          <p:nvSpPr>
            <p:cNvPr id="136" name="Shape 136"/>
            <p:cNvSpPr/>
            <p:nvPr/>
          </p:nvSpPr>
          <p:spPr>
            <a:xfrm>
              <a:off x="63500" y="363220"/>
              <a:ext cx="2933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662956" y="0"/>
              <a:ext cx="473830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4z</a:t>
              </a:r>
            </a:p>
            <a:p>
              <a:pPr lvl="0"/>
              <a:r>
                <a:rPr sz="2300"/>
                <a:t>3a</a:t>
              </a:r>
            </a:p>
          </p:txBody>
        </p:sp>
        <p:sp>
          <p:nvSpPr>
            <p:cNvPr id="138" name="Shape 138"/>
            <p:cNvSpPr/>
            <p:nvPr/>
          </p:nvSpPr>
          <p:spPr>
            <a:xfrm>
              <a:off x="713756" y="363220"/>
              <a:ext cx="2933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436479" y="158750"/>
              <a:ext cx="250191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  <p:sp>
          <p:nvSpPr>
            <p:cNvPr id="140" name="Shape 140"/>
            <p:cNvSpPr/>
            <p:nvPr/>
          </p:nvSpPr>
          <p:spPr>
            <a:xfrm>
              <a:off x="1162935" y="158750"/>
              <a:ext cx="298970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=</a:t>
              </a:r>
            </a:p>
          </p:txBody>
        </p:sp>
        <p:sp>
          <p:nvSpPr>
            <p:cNvPr id="141" name="Shape 141"/>
            <p:cNvSpPr/>
            <p:nvPr/>
          </p:nvSpPr>
          <p:spPr>
            <a:xfrm flipV="1">
              <a:off x="172891" y="464465"/>
              <a:ext cx="162746" cy="1627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 flipV="1">
              <a:off x="885323" y="464465"/>
              <a:ext cx="162745" cy="1627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 flipV="1">
              <a:off x="875137" y="180013"/>
              <a:ext cx="162745" cy="1627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 flipV="1">
              <a:off x="21680" y="180013"/>
              <a:ext cx="162745" cy="1627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grpSp>
        <p:nvGrpSpPr>
          <p:cNvPr id="152" name="Group 152"/>
          <p:cNvGrpSpPr/>
          <p:nvPr/>
        </p:nvGrpSpPr>
        <p:grpSpPr>
          <a:xfrm>
            <a:off x="5159144" y="4267027"/>
            <a:ext cx="1398405" cy="726441"/>
            <a:chOff x="0" y="0"/>
            <a:chExt cx="1398404" cy="726440"/>
          </a:xfrm>
        </p:grpSpPr>
        <p:sp>
          <p:nvSpPr>
            <p:cNvPr id="146" name="Shape 146"/>
            <p:cNvSpPr/>
            <p:nvPr/>
          </p:nvSpPr>
          <p:spPr>
            <a:xfrm>
              <a:off x="0" y="0"/>
              <a:ext cx="330775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x</a:t>
              </a:r>
            </a:p>
            <a:p>
              <a:pPr lvl="0"/>
              <a:r>
                <a:rPr sz="2300"/>
                <a:t>y</a:t>
              </a:r>
            </a:p>
          </p:txBody>
        </p:sp>
        <p:sp>
          <p:nvSpPr>
            <p:cNvPr id="147" name="Shape 147"/>
            <p:cNvSpPr/>
            <p:nvPr/>
          </p:nvSpPr>
          <p:spPr>
            <a:xfrm>
              <a:off x="0" y="363220"/>
              <a:ext cx="2933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62956" y="0"/>
              <a:ext cx="345893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4</a:t>
              </a:r>
            </a:p>
            <a:p>
              <a:pPr lvl="0"/>
              <a:r>
                <a:rPr sz="2300"/>
                <a:t>3</a:t>
              </a:r>
            </a:p>
          </p:txBody>
        </p:sp>
        <p:sp>
          <p:nvSpPr>
            <p:cNvPr id="149" name="Shape 149"/>
            <p:cNvSpPr/>
            <p:nvPr/>
          </p:nvSpPr>
          <p:spPr>
            <a:xfrm>
              <a:off x="650256" y="363220"/>
              <a:ext cx="2933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372979" y="158750"/>
              <a:ext cx="250191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  <p:sp>
          <p:nvSpPr>
            <p:cNvPr id="151" name="Shape 151"/>
            <p:cNvSpPr/>
            <p:nvPr/>
          </p:nvSpPr>
          <p:spPr>
            <a:xfrm>
              <a:off x="1099435" y="158750"/>
              <a:ext cx="298970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=</a:t>
              </a:r>
            </a:p>
          </p:txBody>
        </p:sp>
      </p:grpSp>
      <p:grpSp>
        <p:nvGrpSpPr>
          <p:cNvPr id="155" name="Group 155"/>
          <p:cNvGrpSpPr/>
          <p:nvPr/>
        </p:nvGrpSpPr>
        <p:grpSpPr>
          <a:xfrm>
            <a:off x="6718303" y="4267027"/>
            <a:ext cx="491943" cy="726441"/>
            <a:chOff x="0" y="0"/>
            <a:chExt cx="491942" cy="726440"/>
          </a:xfrm>
        </p:grpSpPr>
        <p:sp>
          <p:nvSpPr>
            <p:cNvPr id="153" name="Shape 153"/>
            <p:cNvSpPr/>
            <p:nvPr/>
          </p:nvSpPr>
          <p:spPr>
            <a:xfrm>
              <a:off x="0" y="0"/>
              <a:ext cx="491943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4x</a:t>
              </a:r>
            </a:p>
            <a:p>
              <a:pPr lvl="0"/>
              <a:r>
                <a:rPr sz="2300"/>
                <a:t>3y</a:t>
              </a:r>
            </a:p>
          </p:txBody>
        </p:sp>
        <p:sp>
          <p:nvSpPr>
            <p:cNvPr id="154" name="Shape 154"/>
            <p:cNvSpPr/>
            <p:nvPr/>
          </p:nvSpPr>
          <p:spPr>
            <a:xfrm>
              <a:off x="76200" y="363220"/>
              <a:ext cx="2933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grpSp>
        <p:nvGrpSpPr>
          <p:cNvPr id="161" name="Group 161"/>
          <p:cNvGrpSpPr/>
          <p:nvPr/>
        </p:nvGrpSpPr>
        <p:grpSpPr>
          <a:xfrm>
            <a:off x="1866581" y="2405163"/>
            <a:ext cx="1398406" cy="726441"/>
            <a:chOff x="0" y="0"/>
            <a:chExt cx="1398404" cy="726440"/>
          </a:xfrm>
        </p:grpSpPr>
        <p:sp>
          <p:nvSpPr>
            <p:cNvPr id="156" name="Shape 156"/>
            <p:cNvSpPr/>
            <p:nvPr/>
          </p:nvSpPr>
          <p:spPr>
            <a:xfrm>
              <a:off x="25400" y="0"/>
              <a:ext cx="345893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2</a:t>
              </a:r>
            </a:p>
            <a:p>
              <a:pPr lvl="0"/>
              <a:r>
                <a:rPr sz="2300"/>
                <a:t>3</a:t>
              </a:r>
            </a:p>
          </p:txBody>
        </p:sp>
        <p:sp>
          <p:nvSpPr>
            <p:cNvPr id="157" name="Shape 157"/>
            <p:cNvSpPr/>
            <p:nvPr/>
          </p:nvSpPr>
          <p:spPr>
            <a:xfrm>
              <a:off x="0" y="363220"/>
              <a:ext cx="2933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669172" y="158750"/>
              <a:ext cx="42647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15</a:t>
              </a:r>
            </a:p>
          </p:txBody>
        </p:sp>
        <p:sp>
          <p:nvSpPr>
            <p:cNvPr id="159" name="Shape 159"/>
            <p:cNvSpPr/>
            <p:nvPr/>
          </p:nvSpPr>
          <p:spPr>
            <a:xfrm>
              <a:off x="372979" y="158750"/>
              <a:ext cx="250191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  <p:sp>
          <p:nvSpPr>
            <p:cNvPr id="160" name="Shape 160"/>
            <p:cNvSpPr/>
            <p:nvPr/>
          </p:nvSpPr>
          <p:spPr>
            <a:xfrm>
              <a:off x="1099435" y="158750"/>
              <a:ext cx="298970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=</a:t>
              </a:r>
            </a:p>
          </p:txBody>
        </p:sp>
      </p:grpSp>
      <p:grpSp>
        <p:nvGrpSpPr>
          <p:cNvPr id="168" name="Group 168"/>
          <p:cNvGrpSpPr/>
          <p:nvPr/>
        </p:nvGrpSpPr>
        <p:grpSpPr>
          <a:xfrm>
            <a:off x="3496017" y="2405163"/>
            <a:ext cx="1398405" cy="726441"/>
            <a:chOff x="0" y="0"/>
            <a:chExt cx="1398404" cy="726440"/>
          </a:xfrm>
        </p:grpSpPr>
        <p:sp>
          <p:nvSpPr>
            <p:cNvPr id="162" name="Shape 162"/>
            <p:cNvSpPr/>
            <p:nvPr/>
          </p:nvSpPr>
          <p:spPr>
            <a:xfrm>
              <a:off x="25400" y="0"/>
              <a:ext cx="345893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2</a:t>
              </a:r>
            </a:p>
            <a:p>
              <a:pPr lvl="0"/>
              <a:r>
                <a:rPr sz="2300"/>
                <a:t>3</a:t>
              </a:r>
            </a:p>
          </p:txBody>
        </p:sp>
        <p:sp>
          <p:nvSpPr>
            <p:cNvPr id="163" name="Shape 163"/>
            <p:cNvSpPr/>
            <p:nvPr/>
          </p:nvSpPr>
          <p:spPr>
            <a:xfrm>
              <a:off x="0" y="363220"/>
              <a:ext cx="2933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586756" y="0"/>
              <a:ext cx="507062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15</a:t>
              </a:r>
            </a:p>
            <a:p>
              <a:pPr lvl="0"/>
              <a:r>
                <a:rPr sz="2300"/>
                <a:t> 1</a:t>
              </a:r>
            </a:p>
          </p:txBody>
        </p:sp>
        <p:sp>
          <p:nvSpPr>
            <p:cNvPr id="165" name="Shape 165"/>
            <p:cNvSpPr/>
            <p:nvPr/>
          </p:nvSpPr>
          <p:spPr>
            <a:xfrm>
              <a:off x="650256" y="363220"/>
              <a:ext cx="2933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372979" y="158750"/>
              <a:ext cx="250191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  <p:sp>
          <p:nvSpPr>
            <p:cNvPr id="167" name="Shape 167"/>
            <p:cNvSpPr/>
            <p:nvPr/>
          </p:nvSpPr>
          <p:spPr>
            <a:xfrm>
              <a:off x="1099435" y="158750"/>
              <a:ext cx="298970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=</a:t>
              </a:r>
            </a:p>
          </p:txBody>
        </p:sp>
      </p:grpSp>
      <p:grpSp>
        <p:nvGrpSpPr>
          <p:cNvPr id="171" name="Group 171"/>
          <p:cNvGrpSpPr/>
          <p:nvPr/>
        </p:nvGrpSpPr>
        <p:grpSpPr>
          <a:xfrm>
            <a:off x="3502396" y="2496643"/>
            <a:ext cx="908332" cy="543481"/>
            <a:chOff x="0" y="0"/>
            <a:chExt cx="908330" cy="543479"/>
          </a:xfrm>
        </p:grpSpPr>
        <p:sp>
          <p:nvSpPr>
            <p:cNvPr id="169" name="Shape 169"/>
            <p:cNvSpPr/>
            <p:nvPr/>
          </p:nvSpPr>
          <p:spPr>
            <a:xfrm flipV="1">
              <a:off x="-1" y="278552"/>
              <a:ext cx="264929" cy="26492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 flipV="1">
              <a:off x="643403" y="0"/>
              <a:ext cx="264928" cy="26492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grpSp>
        <p:nvGrpSpPr>
          <p:cNvPr id="179" name="Group 179"/>
          <p:cNvGrpSpPr/>
          <p:nvPr/>
        </p:nvGrpSpPr>
        <p:grpSpPr>
          <a:xfrm>
            <a:off x="5144797" y="2405163"/>
            <a:ext cx="1861668" cy="726441"/>
            <a:chOff x="0" y="0"/>
            <a:chExt cx="1861667" cy="726440"/>
          </a:xfrm>
        </p:grpSpPr>
        <p:sp>
          <p:nvSpPr>
            <p:cNvPr id="172" name="Shape 172"/>
            <p:cNvSpPr/>
            <p:nvPr/>
          </p:nvSpPr>
          <p:spPr>
            <a:xfrm>
              <a:off x="1435190" y="158750"/>
              <a:ext cx="42647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10</a:t>
              </a:r>
            </a:p>
          </p:txBody>
        </p:sp>
        <p:sp>
          <p:nvSpPr>
            <p:cNvPr id="173" name="Shape 173"/>
            <p:cNvSpPr/>
            <p:nvPr/>
          </p:nvSpPr>
          <p:spPr>
            <a:xfrm>
              <a:off x="25400" y="0"/>
              <a:ext cx="345893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2</a:t>
              </a:r>
            </a:p>
            <a:p>
              <a:pPr lvl="0"/>
              <a:r>
                <a:rPr sz="2300"/>
                <a:t>1</a:t>
              </a:r>
            </a:p>
          </p:txBody>
        </p:sp>
        <p:sp>
          <p:nvSpPr>
            <p:cNvPr id="174" name="Shape 174"/>
            <p:cNvSpPr/>
            <p:nvPr/>
          </p:nvSpPr>
          <p:spPr>
            <a:xfrm>
              <a:off x="0" y="363220"/>
              <a:ext cx="2933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675656" y="0"/>
              <a:ext cx="345893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/>
              <a:r>
                <a:rPr sz="2300"/>
                <a:t>5</a:t>
              </a:r>
            </a:p>
            <a:p>
              <a:pPr lvl="0"/>
              <a:r>
                <a:rPr sz="2300"/>
                <a:t>1</a:t>
              </a:r>
            </a:p>
          </p:txBody>
        </p:sp>
        <p:sp>
          <p:nvSpPr>
            <p:cNvPr id="176" name="Shape 176"/>
            <p:cNvSpPr/>
            <p:nvPr/>
          </p:nvSpPr>
          <p:spPr>
            <a:xfrm>
              <a:off x="650256" y="363220"/>
              <a:ext cx="2933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372979" y="158750"/>
              <a:ext cx="250191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  <p:sp>
          <p:nvSpPr>
            <p:cNvPr id="178" name="Shape 178"/>
            <p:cNvSpPr/>
            <p:nvPr/>
          </p:nvSpPr>
          <p:spPr>
            <a:xfrm>
              <a:off x="1078885" y="158750"/>
              <a:ext cx="298969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=</a:t>
              </a:r>
            </a:p>
          </p:txBody>
        </p:sp>
      </p:grpSp>
      <p:sp>
        <p:nvSpPr>
          <p:cNvPr id="180" name="Shape 1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000"/>
              <a:t>2</a:t>
            </a:fld>
            <a:endParaRPr sz="100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1" animBg="1" advAuto="0"/>
      <p:bldP spid="105" grpId="2" animBg="1" advAuto="0"/>
      <p:bldP spid="108" grpId="3" animBg="1" advAuto="0"/>
      <p:bldP spid="113" grpId="4" animBg="1" advAuto="0"/>
      <p:bldP spid="120" grpId="5" animBg="1" advAuto="0"/>
      <p:bldP spid="123" grpId="7" animBg="1" advAuto="0"/>
      <p:bldP spid="126" grpId="6" animBg="1" advAuto="0"/>
      <p:bldP spid="127" grpId="12" animBg="1" advAuto="0"/>
      <p:bldP spid="134" grpId="13" animBg="1" advAuto="0"/>
      <p:bldP spid="145" grpId="14" animBg="1" advAuto="0"/>
      <p:bldP spid="152" grpId="15" animBg="1" advAuto="0"/>
      <p:bldP spid="155" grpId="16" animBg="1" advAuto="0"/>
      <p:bldP spid="161" grpId="8" animBg="1" advAuto="0"/>
      <p:bldP spid="168" grpId="9" animBg="1" advAuto="0"/>
      <p:bldP spid="171" grpId="10" animBg="1" advAuto="0"/>
      <p:bldP spid="179" grpId="1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title" idx="4294967295"/>
          </p:nvPr>
        </p:nvSpPr>
        <p:spPr>
          <a:xfrm>
            <a:off x="685800" y="60325"/>
            <a:ext cx="7772400" cy="82867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3600"/>
              <a:t>METRIC PREFIXES</a:t>
            </a:r>
          </a:p>
        </p:txBody>
      </p:sp>
      <p:sp>
        <p:nvSpPr>
          <p:cNvPr id="183" name="Shape 183"/>
          <p:cNvSpPr>
            <a:spLocks noGrp="1"/>
          </p:cNvSpPr>
          <p:nvPr>
            <p:ph type="body" idx="4294967295"/>
          </p:nvPr>
        </p:nvSpPr>
        <p:spPr>
          <a:xfrm>
            <a:off x="1180439" y="914047"/>
            <a:ext cx="7328601" cy="50299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01168" lvl="0" indent="-201168" defTabSz="804672">
              <a:spcBef>
                <a:spcPts val="800"/>
              </a:spcBef>
              <a:defRPr sz="1800"/>
            </a:pPr>
            <a:r>
              <a:rPr sz="2376"/>
              <a:t>LARGE</a:t>
            </a:r>
          </a:p>
          <a:p>
            <a:pPr marL="603504" lvl="1" indent="-201168" defTabSz="804672">
              <a:spcBef>
                <a:spcPts val="400"/>
              </a:spcBef>
              <a:defRPr sz="1800"/>
            </a:pPr>
            <a:r>
              <a:rPr sz="2376"/>
              <a:t>MEGA (M) 	1 M</a:t>
            </a:r>
            <a:r>
              <a:rPr sz="2376" u="sng"/>
              <a:t>	</a:t>
            </a:r>
            <a:r>
              <a:rPr sz="2376"/>
              <a:t> = 1 X 10</a:t>
            </a:r>
            <a:r>
              <a:rPr sz="2376" baseline="30484"/>
              <a:t>6 </a:t>
            </a:r>
            <a:r>
              <a:rPr sz="2376" u="sng"/>
              <a:t>		</a:t>
            </a:r>
            <a:endParaRPr sz="2376"/>
          </a:p>
          <a:p>
            <a:pPr marL="603504" lvl="1" indent="-201168" defTabSz="804672">
              <a:spcBef>
                <a:spcPts val="400"/>
              </a:spcBef>
              <a:defRPr sz="1800"/>
            </a:pPr>
            <a:r>
              <a:rPr sz="2376"/>
              <a:t>KILO (K)  		1 K </a:t>
            </a:r>
            <a:r>
              <a:rPr sz="2376" u="sng"/>
              <a:t>	</a:t>
            </a:r>
            <a:r>
              <a:rPr sz="2376"/>
              <a:t> = 1 X 10</a:t>
            </a:r>
            <a:r>
              <a:rPr sz="2376" baseline="30484"/>
              <a:t>3</a:t>
            </a:r>
            <a:r>
              <a:rPr sz="2376"/>
              <a:t> </a:t>
            </a:r>
            <a:r>
              <a:rPr sz="2376" u="sng"/>
              <a:t>		</a:t>
            </a:r>
            <a:endParaRPr sz="2376"/>
          </a:p>
          <a:p>
            <a:pPr marL="201168" lvl="0" indent="-201168" defTabSz="804672">
              <a:spcBef>
                <a:spcPts val="800"/>
              </a:spcBef>
              <a:defRPr sz="1800"/>
            </a:pPr>
            <a:r>
              <a:rPr sz="2376"/>
              <a:t>SMALL</a:t>
            </a:r>
          </a:p>
          <a:p>
            <a:pPr marL="603504" lvl="1" indent="-201168" defTabSz="804672">
              <a:spcBef>
                <a:spcPts val="400"/>
              </a:spcBef>
              <a:defRPr sz="1800"/>
            </a:pPr>
            <a:r>
              <a:rPr sz="2376"/>
              <a:t>DECI		1 </a:t>
            </a:r>
            <a:r>
              <a:rPr sz="2376" u="sng"/>
              <a:t>	</a:t>
            </a:r>
            <a:r>
              <a:rPr sz="2376"/>
              <a:t> = 1 X 10</a:t>
            </a:r>
            <a:r>
              <a:rPr sz="2376" baseline="30484"/>
              <a:t>1</a:t>
            </a:r>
            <a:r>
              <a:rPr sz="2376"/>
              <a:t> d</a:t>
            </a:r>
            <a:r>
              <a:rPr sz="2376" u="sng"/>
              <a:t>		</a:t>
            </a:r>
            <a:endParaRPr sz="2376"/>
          </a:p>
          <a:p>
            <a:pPr marL="603504" lvl="1" indent="-201168" defTabSz="804672">
              <a:spcBef>
                <a:spcPts val="400"/>
              </a:spcBef>
              <a:defRPr sz="1800"/>
            </a:pPr>
            <a:r>
              <a:rPr sz="2376"/>
              <a:t>CENTI		1 </a:t>
            </a:r>
            <a:r>
              <a:rPr sz="2376" u="sng"/>
              <a:t>	</a:t>
            </a:r>
            <a:r>
              <a:rPr sz="2376"/>
              <a:t> = 1 X 10</a:t>
            </a:r>
            <a:r>
              <a:rPr sz="2376" baseline="30484"/>
              <a:t>2</a:t>
            </a:r>
            <a:r>
              <a:rPr sz="2376"/>
              <a:t> c</a:t>
            </a:r>
            <a:r>
              <a:rPr sz="2376" u="sng"/>
              <a:t>		</a:t>
            </a:r>
            <a:endParaRPr sz="2376"/>
          </a:p>
          <a:p>
            <a:pPr marL="603504" lvl="1" indent="-201168" defTabSz="804672">
              <a:spcBef>
                <a:spcPts val="400"/>
              </a:spcBef>
              <a:defRPr sz="1800"/>
            </a:pPr>
            <a:r>
              <a:rPr sz="2376"/>
              <a:t>MILLI		1 </a:t>
            </a:r>
            <a:r>
              <a:rPr sz="2376" u="sng"/>
              <a:t>	</a:t>
            </a:r>
            <a:r>
              <a:rPr sz="2376"/>
              <a:t> = 1 X 10</a:t>
            </a:r>
            <a:r>
              <a:rPr sz="2376" baseline="30484"/>
              <a:t>3</a:t>
            </a:r>
            <a:r>
              <a:rPr sz="2376"/>
              <a:t> m</a:t>
            </a:r>
            <a:r>
              <a:rPr sz="2376" u="sng"/>
              <a:t>		</a:t>
            </a:r>
            <a:endParaRPr sz="2376"/>
          </a:p>
          <a:p>
            <a:pPr marL="603504" lvl="1" indent="-201168" defTabSz="804672">
              <a:spcBef>
                <a:spcPts val="400"/>
              </a:spcBef>
              <a:defRPr sz="1800"/>
            </a:pPr>
            <a:r>
              <a:rPr sz="2376"/>
              <a:t>MICRO		1 </a:t>
            </a:r>
            <a:r>
              <a:rPr sz="2376" u="sng"/>
              <a:t>	</a:t>
            </a:r>
            <a:r>
              <a:rPr sz="2376"/>
              <a:t> = 1 X 10</a:t>
            </a:r>
            <a:r>
              <a:rPr sz="2376" baseline="30484"/>
              <a:t>6</a:t>
            </a:r>
            <a:r>
              <a:rPr sz="2376"/>
              <a:t> </a:t>
            </a:r>
            <a:r>
              <a:rPr sz="2376">
                <a:latin typeface="Times New Roman"/>
                <a:ea typeface="Times New Roman"/>
                <a:cs typeface="Times New Roman"/>
                <a:sym typeface="Times New Roman"/>
              </a:rPr>
              <a:t>μ</a:t>
            </a:r>
            <a:r>
              <a:rPr sz="2376"/>
              <a:t> </a:t>
            </a:r>
            <a:r>
              <a:rPr sz="2376" u="sng"/>
              <a:t>		</a:t>
            </a:r>
            <a:endParaRPr sz="2376"/>
          </a:p>
          <a:p>
            <a:pPr marL="603504" lvl="1" indent="-201168" defTabSz="804672">
              <a:spcBef>
                <a:spcPts val="400"/>
              </a:spcBef>
              <a:defRPr sz="1800"/>
            </a:pPr>
            <a:r>
              <a:rPr sz="2376"/>
              <a:t>NANO		1 </a:t>
            </a:r>
            <a:r>
              <a:rPr sz="2376" u="sng"/>
              <a:t>	</a:t>
            </a:r>
            <a:r>
              <a:rPr sz="2376"/>
              <a:t> = 1 X 10</a:t>
            </a:r>
            <a:r>
              <a:rPr sz="2376" baseline="30484"/>
              <a:t>9</a:t>
            </a:r>
            <a:r>
              <a:rPr sz="2376"/>
              <a:t> n </a:t>
            </a:r>
            <a:r>
              <a:rPr sz="2376" u="sng"/>
              <a:t>		</a:t>
            </a:r>
            <a:endParaRPr sz="2376"/>
          </a:p>
          <a:p>
            <a:pPr marL="603504" lvl="1" indent="-201168" defTabSz="804672">
              <a:spcBef>
                <a:spcPts val="400"/>
              </a:spcBef>
              <a:defRPr sz="1800"/>
            </a:pPr>
            <a:r>
              <a:rPr sz="2376"/>
              <a:t>PICO		1 </a:t>
            </a:r>
            <a:r>
              <a:rPr sz="2376" u="sng"/>
              <a:t>	</a:t>
            </a:r>
            <a:r>
              <a:rPr sz="2376"/>
              <a:t> = 1 X 10</a:t>
            </a:r>
            <a:r>
              <a:rPr sz="2376" baseline="30484"/>
              <a:t>12</a:t>
            </a:r>
            <a:r>
              <a:rPr sz="2376"/>
              <a:t>p</a:t>
            </a:r>
            <a:r>
              <a:rPr sz="2376" u="sng"/>
              <a:t>		</a:t>
            </a:r>
          </a:p>
        </p:txBody>
      </p:sp>
      <p:sp>
        <p:nvSpPr>
          <p:cNvPr id="184" name="Shape 1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000"/>
              <a:t>3</a:t>
            </a:fld>
            <a:endParaRPr sz="1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56247" y="22892"/>
            <a:ext cx="4658728" cy="108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3600"/>
              <a:t>Examples of “Equalities”</a:t>
            </a:r>
          </a:p>
          <a:p>
            <a:pPr lvl="0" algn="ctr"/>
            <a:r>
              <a:rPr sz="3600"/>
              <a:t>Conversion Factors</a:t>
            </a:r>
          </a:p>
        </p:txBody>
      </p:sp>
      <p:sp>
        <p:nvSpPr>
          <p:cNvPr id="189" name="Shape 189"/>
          <p:cNvSpPr/>
          <p:nvPr/>
        </p:nvSpPr>
        <p:spPr>
          <a:xfrm>
            <a:off x="557828" y="1581529"/>
            <a:ext cx="2226281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60 sec = 1 min</a:t>
            </a:r>
          </a:p>
        </p:txBody>
      </p:sp>
      <p:sp>
        <p:nvSpPr>
          <p:cNvPr id="190" name="Shape 190"/>
          <p:cNvSpPr/>
          <p:nvPr/>
        </p:nvSpPr>
        <p:spPr>
          <a:xfrm>
            <a:off x="522965" y="1929624"/>
            <a:ext cx="2067407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60 min = 1 hr</a:t>
            </a:r>
          </a:p>
        </p:txBody>
      </p:sp>
      <p:sp>
        <p:nvSpPr>
          <p:cNvPr id="191" name="Shape 191"/>
          <p:cNvSpPr/>
          <p:nvPr/>
        </p:nvSpPr>
        <p:spPr>
          <a:xfrm>
            <a:off x="718165" y="2277720"/>
            <a:ext cx="2159607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24 hr = 1 day</a:t>
            </a:r>
          </a:p>
        </p:txBody>
      </p:sp>
      <p:sp>
        <p:nvSpPr>
          <p:cNvPr id="192" name="Shape 192"/>
          <p:cNvSpPr/>
          <p:nvPr/>
        </p:nvSpPr>
        <p:spPr>
          <a:xfrm>
            <a:off x="118028" y="2624248"/>
            <a:ext cx="2496281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365 days = 1 yr</a:t>
            </a:r>
          </a:p>
        </p:txBody>
      </p:sp>
      <p:sp>
        <p:nvSpPr>
          <p:cNvPr id="193" name="Shape 193"/>
          <p:cNvSpPr/>
          <p:nvPr/>
        </p:nvSpPr>
        <p:spPr>
          <a:xfrm>
            <a:off x="730025" y="4976820"/>
            <a:ext cx="2204229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1 in = 2.54 cm</a:t>
            </a:r>
          </a:p>
        </p:txBody>
      </p:sp>
      <p:sp>
        <p:nvSpPr>
          <p:cNvPr id="194" name="Shape 194"/>
          <p:cNvSpPr/>
          <p:nvPr/>
        </p:nvSpPr>
        <p:spPr>
          <a:xfrm>
            <a:off x="6351429" y="4292340"/>
            <a:ext cx="1988925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1 lb = 454 g</a:t>
            </a:r>
          </a:p>
        </p:txBody>
      </p:sp>
      <p:sp>
        <p:nvSpPr>
          <p:cNvPr id="195" name="Shape 195"/>
          <p:cNvSpPr/>
          <p:nvPr/>
        </p:nvSpPr>
        <p:spPr>
          <a:xfrm>
            <a:off x="747447" y="4639693"/>
            <a:ext cx="1770843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1 ft = 12 in</a:t>
            </a:r>
          </a:p>
        </p:txBody>
      </p:sp>
      <p:sp>
        <p:nvSpPr>
          <p:cNvPr id="196" name="Shape 196"/>
          <p:cNvSpPr/>
          <p:nvPr/>
        </p:nvSpPr>
        <p:spPr>
          <a:xfrm>
            <a:off x="381764" y="4292340"/>
            <a:ext cx="2578409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1 mile = 5,280 ft</a:t>
            </a:r>
          </a:p>
        </p:txBody>
      </p:sp>
      <p:sp>
        <p:nvSpPr>
          <p:cNvPr id="197" name="Shape 197"/>
          <p:cNvSpPr/>
          <p:nvPr/>
        </p:nvSpPr>
        <p:spPr>
          <a:xfrm>
            <a:off x="6201665" y="1927728"/>
            <a:ext cx="2392795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1 gal = 3.785 L</a:t>
            </a:r>
          </a:p>
        </p:txBody>
      </p:sp>
      <p:sp>
        <p:nvSpPr>
          <p:cNvPr id="198" name="Shape 198"/>
          <p:cNvSpPr/>
          <p:nvPr/>
        </p:nvSpPr>
        <p:spPr>
          <a:xfrm>
            <a:off x="6215513" y="2277720"/>
            <a:ext cx="1881968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1 gal = 4 qt</a:t>
            </a:r>
          </a:p>
        </p:txBody>
      </p:sp>
      <p:sp>
        <p:nvSpPr>
          <p:cNvPr id="199" name="Shape 199"/>
          <p:cNvSpPr/>
          <p:nvPr/>
        </p:nvSpPr>
        <p:spPr>
          <a:xfrm>
            <a:off x="6385754" y="2626145"/>
            <a:ext cx="1944996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1 qt = 2 pint</a:t>
            </a:r>
          </a:p>
        </p:txBody>
      </p:sp>
      <p:sp>
        <p:nvSpPr>
          <p:cNvPr id="200" name="Shape 200"/>
          <p:cNvSpPr/>
          <p:nvPr/>
        </p:nvSpPr>
        <p:spPr>
          <a:xfrm>
            <a:off x="6355378" y="4635034"/>
            <a:ext cx="1930064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1 lb = 16 oz</a:t>
            </a:r>
          </a:p>
        </p:txBody>
      </p:sp>
      <p:sp>
        <p:nvSpPr>
          <p:cNvPr id="201" name="Shape 201"/>
          <p:cNvSpPr/>
          <p:nvPr/>
        </p:nvSpPr>
        <p:spPr>
          <a:xfrm>
            <a:off x="6320417" y="4990427"/>
            <a:ext cx="2322474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1 oz = 28.35 g</a:t>
            </a:r>
          </a:p>
        </p:txBody>
      </p:sp>
      <p:sp>
        <p:nvSpPr>
          <p:cNvPr id="202" name="Shape 202"/>
          <p:cNvSpPr/>
          <p:nvPr/>
        </p:nvSpPr>
        <p:spPr>
          <a:xfrm>
            <a:off x="3686579" y="3429000"/>
            <a:ext cx="1770842" cy="0"/>
          </a:xfrm>
          <a:prstGeom prst="line">
            <a:avLst/>
          </a:prstGeom>
          <a:ln w="25400"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03" name="Shape 2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  <a:t>4</a:t>
            </a:fld>
            <a:endParaRPr sz="1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body" idx="4294967295"/>
          </p:nvPr>
        </p:nvSpPr>
        <p:spPr>
          <a:xfrm>
            <a:off x="903350" y="14947"/>
            <a:ext cx="7337299" cy="58261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 algn="ctr">
              <a:buClrTx/>
              <a:buSzTx/>
              <a:buFontTx/>
              <a:buNone/>
              <a:defRPr sz="1800"/>
            </a:pPr>
            <a:r>
              <a:rPr sz="6000"/>
              <a:t>STEPS:</a:t>
            </a:r>
          </a:p>
          <a:p>
            <a:pPr marL="0" lvl="0" indent="0">
              <a:buClrTx/>
              <a:buSzTx/>
              <a:buFontTx/>
              <a:buNone/>
              <a:defRPr sz="1800"/>
            </a:pPr>
            <a:r>
              <a:rPr sz="4400"/>
              <a:t>1) BEGIN WITH KNOWN</a:t>
            </a:r>
          </a:p>
          <a:p>
            <a:pPr marL="0" lvl="0" indent="0">
              <a:buClrTx/>
              <a:buSzTx/>
              <a:buFontTx/>
              <a:buNone/>
              <a:defRPr sz="1800"/>
            </a:pPr>
            <a:r>
              <a:rPr sz="4400"/>
              <a:t>2) DECIDE ON AN EQUALITY</a:t>
            </a:r>
          </a:p>
          <a:p>
            <a:pPr marL="0" lvl="0" indent="0">
              <a:buClrTx/>
              <a:buSzTx/>
              <a:buFontTx/>
              <a:buNone/>
              <a:defRPr sz="1800"/>
            </a:pPr>
            <a:r>
              <a:rPr sz="4400"/>
              <a:t>3) ARRANGE UNITS TO CANCEL 	OUT ORIGINAL UNITS</a:t>
            </a:r>
          </a:p>
          <a:p>
            <a:pPr marL="0" lvl="0" indent="0">
              <a:buClrTx/>
              <a:buSzTx/>
              <a:buFontTx/>
              <a:buNone/>
              <a:defRPr sz="1800"/>
            </a:pPr>
            <a:r>
              <a:rPr sz="4400"/>
              <a:t>4) DO THE MATH!</a:t>
            </a:r>
          </a:p>
        </p:txBody>
      </p:sp>
      <p:sp>
        <p:nvSpPr>
          <p:cNvPr id="206" name="Shape 2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  <a:t>5</a:t>
            </a:fld>
            <a:endParaRPr sz="100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1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/>
          </p:cNvSpPr>
          <p:nvPr>
            <p:ph type="title" idx="4294967295"/>
          </p:nvPr>
        </p:nvSpPr>
        <p:spPr>
          <a:xfrm>
            <a:off x="596735" y="158172"/>
            <a:ext cx="5038046" cy="105727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HOW MANY MINUTES ARE IN 4 HOURS?</a:t>
            </a:r>
          </a:p>
        </p:txBody>
      </p:sp>
      <p:sp>
        <p:nvSpPr>
          <p:cNvPr id="209" name="Shape 209"/>
          <p:cNvSpPr>
            <a:spLocks noGrp="1"/>
          </p:cNvSpPr>
          <p:nvPr>
            <p:ph type="body" idx="4294967295"/>
          </p:nvPr>
        </p:nvSpPr>
        <p:spPr>
          <a:xfrm>
            <a:off x="1210128" y="1367749"/>
            <a:ext cx="2476383" cy="645011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0" lvl="1" indent="228600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defRPr sz="1800"/>
            </a:pPr>
            <a:r>
              <a:rPr sz="3600"/>
              <a:t>4.0 HOURS</a:t>
            </a:r>
          </a:p>
        </p:txBody>
      </p:sp>
      <p:sp>
        <p:nvSpPr>
          <p:cNvPr id="210" name="Shape 210"/>
          <p:cNvSpPr/>
          <p:nvPr/>
        </p:nvSpPr>
        <p:spPr>
          <a:xfrm>
            <a:off x="4072411" y="1042006"/>
            <a:ext cx="1862806" cy="64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8600">
              <a:spcBef>
                <a:spcPts val="500"/>
              </a:spcBef>
            </a:pPr>
            <a:r>
              <a:rPr sz="3600"/>
              <a:t>60 MIN</a:t>
            </a:r>
          </a:p>
        </p:txBody>
      </p:sp>
      <p:grpSp>
        <p:nvGrpSpPr>
          <p:cNvPr id="215" name="Group 215"/>
          <p:cNvGrpSpPr/>
          <p:nvPr/>
        </p:nvGrpSpPr>
        <p:grpSpPr>
          <a:xfrm>
            <a:off x="3757888" y="1344526"/>
            <a:ext cx="4865682" cy="691457"/>
            <a:chOff x="0" y="0"/>
            <a:chExt cx="4865681" cy="691455"/>
          </a:xfrm>
        </p:grpSpPr>
        <p:grpSp>
          <p:nvGrpSpPr>
            <p:cNvPr id="213" name="Group 213"/>
            <p:cNvGrpSpPr/>
            <p:nvPr/>
          </p:nvGrpSpPr>
          <p:grpSpPr>
            <a:xfrm>
              <a:off x="0" y="0"/>
              <a:ext cx="4017803" cy="691456"/>
              <a:chOff x="0" y="0"/>
              <a:chExt cx="4017802" cy="691455"/>
            </a:xfrm>
          </p:grpSpPr>
          <p:sp>
            <p:nvSpPr>
              <p:cNvPr id="211" name="Shape 211"/>
              <p:cNvSpPr/>
              <p:nvPr/>
            </p:nvSpPr>
            <p:spPr>
              <a:xfrm>
                <a:off x="0" y="0"/>
                <a:ext cx="4017803" cy="6914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normAutofit/>
              </a:bodyPr>
              <a:lstStyle>
                <a:lvl1pPr>
                  <a:spcBef>
                    <a:spcPts val="1000"/>
                  </a:spcBef>
                  <a:defRPr sz="4000"/>
                </a:lvl1pPr>
              </a:lstStyle>
              <a:p>
                <a:pPr lvl="0">
                  <a:defRPr sz="1800"/>
                </a:pPr>
                <a:r>
                  <a:rPr sz="4000"/>
                  <a:t>X              =</a:t>
                </a:r>
              </a:p>
            </p:txBody>
          </p:sp>
          <p:sp>
            <p:nvSpPr>
              <p:cNvPr id="212" name="Shape 212"/>
              <p:cNvSpPr/>
              <p:nvPr/>
            </p:nvSpPr>
            <p:spPr>
              <a:xfrm flipV="1">
                <a:off x="527784" y="345727"/>
                <a:ext cx="1480816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lvl="0"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214" name="Shape 214"/>
            <p:cNvSpPr/>
            <p:nvPr/>
          </p:nvSpPr>
          <p:spPr>
            <a:xfrm>
              <a:off x="3653386" y="23223"/>
              <a:ext cx="1212296" cy="6450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rmAutofit/>
            </a:bodyPr>
            <a:lstStyle/>
            <a:p>
              <a:pPr lvl="1" indent="228600">
                <a:spcBef>
                  <a:spcPts val="500"/>
                </a:spcBef>
              </a:pPr>
              <a:r>
                <a:rPr sz="3600"/>
                <a:t>MIN</a:t>
              </a:r>
            </a:p>
          </p:txBody>
        </p:sp>
      </p:grpSp>
      <p:sp>
        <p:nvSpPr>
          <p:cNvPr id="216" name="Shape 216"/>
          <p:cNvSpPr/>
          <p:nvPr/>
        </p:nvSpPr>
        <p:spPr>
          <a:xfrm>
            <a:off x="6520625" y="1367749"/>
            <a:ext cx="1212296" cy="645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8600">
              <a:spcBef>
                <a:spcPts val="500"/>
              </a:spcBef>
            </a:pPr>
            <a:r>
              <a:rPr sz="3600"/>
              <a:t>240</a:t>
            </a:r>
          </a:p>
        </p:txBody>
      </p:sp>
      <p:sp>
        <p:nvSpPr>
          <p:cNvPr id="217" name="Shape 217"/>
          <p:cNvSpPr/>
          <p:nvPr/>
        </p:nvSpPr>
        <p:spPr>
          <a:xfrm>
            <a:off x="3983346" y="1714862"/>
            <a:ext cx="1862806" cy="691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8600">
              <a:spcBef>
                <a:spcPts val="500"/>
              </a:spcBef>
            </a:pPr>
            <a:r>
              <a:rPr sz="3600"/>
              <a:t>1 HOUR</a:t>
            </a:r>
          </a:p>
        </p:txBody>
      </p:sp>
      <p:grpSp>
        <p:nvGrpSpPr>
          <p:cNvPr id="220" name="Group 220"/>
          <p:cNvGrpSpPr/>
          <p:nvPr/>
        </p:nvGrpSpPr>
        <p:grpSpPr>
          <a:xfrm>
            <a:off x="2311564" y="1681842"/>
            <a:ext cx="3680212" cy="386774"/>
            <a:chOff x="0" y="0"/>
            <a:chExt cx="3680210" cy="386772"/>
          </a:xfrm>
        </p:grpSpPr>
        <p:sp>
          <p:nvSpPr>
            <p:cNvPr id="218" name="Shape 218"/>
            <p:cNvSpPr/>
            <p:nvPr/>
          </p:nvSpPr>
          <p:spPr>
            <a:xfrm flipV="1">
              <a:off x="0" y="-1"/>
              <a:ext cx="1448130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 flipV="1">
              <a:off x="2232080" y="386772"/>
              <a:ext cx="1448131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21" name="Shape 2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  <a:t>6</a:t>
            </a:fld>
            <a:endParaRPr sz="1000"/>
          </a:p>
        </p:txBody>
      </p:sp>
      <p:sp>
        <p:nvSpPr>
          <p:cNvPr id="222" name="Shape 222"/>
          <p:cNvSpPr/>
          <p:nvPr/>
        </p:nvSpPr>
        <p:spPr>
          <a:xfrm>
            <a:off x="603283" y="2535010"/>
            <a:ext cx="5614489" cy="1193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0000"/>
              </a:lnSpc>
              <a:defRPr sz="3600"/>
            </a:lvl1pPr>
          </a:lstStyle>
          <a:p>
            <a:pPr lvl="0">
              <a:defRPr sz="1800"/>
            </a:pPr>
            <a:r>
              <a:rPr sz="3600"/>
              <a:t>HOW MANY KILOGRAMS ARE IN 5 GRAMS?</a:t>
            </a:r>
          </a:p>
        </p:txBody>
      </p:sp>
      <p:sp>
        <p:nvSpPr>
          <p:cNvPr id="223" name="Shape 223"/>
          <p:cNvSpPr/>
          <p:nvPr/>
        </p:nvSpPr>
        <p:spPr>
          <a:xfrm>
            <a:off x="1266499" y="3919107"/>
            <a:ext cx="1035775" cy="64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8600">
              <a:spcBef>
                <a:spcPts val="500"/>
              </a:spcBef>
            </a:pPr>
            <a:r>
              <a:rPr sz="3600"/>
              <a:t>5 g</a:t>
            </a:r>
          </a:p>
        </p:txBody>
      </p:sp>
      <p:sp>
        <p:nvSpPr>
          <p:cNvPr id="224" name="Shape 224"/>
          <p:cNvSpPr/>
          <p:nvPr/>
        </p:nvSpPr>
        <p:spPr>
          <a:xfrm>
            <a:off x="3116898" y="3613464"/>
            <a:ext cx="1293495" cy="691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8600" algn="ctr">
              <a:spcBef>
                <a:spcPts val="500"/>
              </a:spcBef>
            </a:pPr>
            <a:r>
              <a:rPr sz="3600"/>
              <a:t>1 Kg</a:t>
            </a:r>
          </a:p>
        </p:txBody>
      </p:sp>
      <p:grpSp>
        <p:nvGrpSpPr>
          <p:cNvPr id="227" name="Group 227"/>
          <p:cNvGrpSpPr/>
          <p:nvPr/>
        </p:nvGrpSpPr>
        <p:grpSpPr>
          <a:xfrm>
            <a:off x="2357345" y="3949676"/>
            <a:ext cx="2812601" cy="691456"/>
            <a:chOff x="0" y="0"/>
            <a:chExt cx="2812599" cy="691455"/>
          </a:xfrm>
        </p:grpSpPr>
        <p:sp>
          <p:nvSpPr>
            <p:cNvPr id="225" name="Shape 225"/>
            <p:cNvSpPr/>
            <p:nvPr/>
          </p:nvSpPr>
          <p:spPr>
            <a:xfrm>
              <a:off x="0" y="0"/>
              <a:ext cx="2812600" cy="691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rmAutofit/>
            </a:bodyPr>
            <a:lstStyle>
              <a:lvl1pPr>
                <a:spcBef>
                  <a:spcPts val="1000"/>
                </a:spcBef>
                <a:defRPr sz="4000"/>
              </a:lvl1pPr>
            </a:lstStyle>
            <a:p>
              <a:pPr lvl="0">
                <a:defRPr sz="1800"/>
              </a:pPr>
              <a:r>
                <a:rPr sz="4000"/>
                <a:t>X              =</a:t>
              </a:r>
            </a:p>
          </p:txBody>
        </p:sp>
        <p:sp>
          <p:nvSpPr>
            <p:cNvPr id="226" name="Shape 226"/>
            <p:cNvSpPr/>
            <p:nvPr/>
          </p:nvSpPr>
          <p:spPr>
            <a:xfrm flipV="1">
              <a:off x="605716" y="345727"/>
              <a:ext cx="148081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28" name="Shape 228"/>
          <p:cNvSpPr/>
          <p:nvPr/>
        </p:nvSpPr>
        <p:spPr>
          <a:xfrm>
            <a:off x="4996093" y="3972899"/>
            <a:ext cx="1480816" cy="64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8600">
              <a:spcBef>
                <a:spcPts val="500"/>
              </a:spcBef>
            </a:pPr>
            <a:r>
              <a:rPr sz="3600"/>
              <a:t>0.005</a:t>
            </a:r>
          </a:p>
        </p:txBody>
      </p:sp>
      <p:sp>
        <p:nvSpPr>
          <p:cNvPr id="229" name="Shape 229"/>
          <p:cNvSpPr/>
          <p:nvPr/>
        </p:nvSpPr>
        <p:spPr>
          <a:xfrm>
            <a:off x="6430221" y="3972899"/>
            <a:ext cx="2132779" cy="64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8600">
              <a:spcBef>
                <a:spcPts val="500"/>
              </a:spcBef>
            </a:pPr>
            <a:r>
              <a:rPr sz="3600"/>
              <a:t>Kg</a:t>
            </a:r>
          </a:p>
        </p:txBody>
      </p:sp>
      <p:sp>
        <p:nvSpPr>
          <p:cNvPr id="230" name="Shape 230"/>
          <p:cNvSpPr/>
          <p:nvPr/>
        </p:nvSpPr>
        <p:spPr>
          <a:xfrm>
            <a:off x="2770250" y="4319048"/>
            <a:ext cx="1757867" cy="691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8600" algn="ctr">
              <a:spcBef>
                <a:spcPts val="500"/>
              </a:spcBef>
            </a:pPr>
            <a:r>
              <a:rPr sz="3600"/>
              <a:t>1000 g</a:t>
            </a:r>
          </a:p>
        </p:txBody>
      </p:sp>
      <p:grpSp>
        <p:nvGrpSpPr>
          <p:cNvPr id="233" name="Group 233"/>
          <p:cNvGrpSpPr/>
          <p:nvPr/>
        </p:nvGrpSpPr>
        <p:grpSpPr>
          <a:xfrm>
            <a:off x="1893045" y="4194981"/>
            <a:ext cx="2635570" cy="691798"/>
            <a:chOff x="50800" y="-50800"/>
            <a:chExt cx="2635568" cy="691797"/>
          </a:xfrm>
        </p:grpSpPr>
        <p:sp>
          <p:nvSpPr>
            <p:cNvPr id="231" name="Shape 231"/>
            <p:cNvSpPr/>
            <p:nvPr/>
          </p:nvSpPr>
          <p:spPr>
            <a:xfrm flipV="1">
              <a:off x="50799" y="-50801"/>
              <a:ext cx="324736" cy="32473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 flipV="1">
              <a:off x="2361634" y="316263"/>
              <a:ext cx="324735" cy="32473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6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8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4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1" build="p" animBg="1" advAuto="0"/>
      <p:bldP spid="210" grpId="5" animBg="1" advAuto="0"/>
      <p:bldP spid="215" grpId="2" animBg="1" advAuto="0"/>
      <p:bldP spid="216" grpId="6" build="p" animBg="1" advAuto="0"/>
      <p:bldP spid="217" grpId="3" animBg="1" advAuto="0"/>
      <p:bldP spid="220" grpId="4" animBg="1" advAuto="0"/>
      <p:bldP spid="222" grpId="7" animBg="1" advAuto="0"/>
      <p:bldP spid="223" grpId="8" build="p" animBg="1" advAuto="0"/>
      <p:bldP spid="224" grpId="12" animBg="1" advAuto="0"/>
      <p:bldP spid="227" grpId="9" animBg="1" advAuto="0"/>
      <p:bldP spid="228" grpId="14" build="p" animBg="1" advAuto="0"/>
      <p:bldP spid="229" grpId="10" build="p" animBg="1" advAuto="0"/>
      <p:bldP spid="230" grpId="11" animBg="1" advAuto="0"/>
      <p:bldP spid="233" grpId="13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title" idx="4294967295"/>
          </p:nvPr>
        </p:nvSpPr>
        <p:spPr>
          <a:xfrm>
            <a:off x="685800" y="29069"/>
            <a:ext cx="7672378" cy="79375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3600"/>
              <a:t>CHANGE 286 cg TO Mg</a:t>
            </a:r>
          </a:p>
        </p:txBody>
      </p:sp>
      <p:sp>
        <p:nvSpPr>
          <p:cNvPr id="236" name="Shape 236"/>
          <p:cNvSpPr>
            <a:spLocks noGrp="1"/>
          </p:cNvSpPr>
          <p:nvPr>
            <p:ph type="body" idx="4294967295"/>
          </p:nvPr>
        </p:nvSpPr>
        <p:spPr>
          <a:xfrm>
            <a:off x="1318605" y="811357"/>
            <a:ext cx="6506790" cy="1635185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>
            <a:lvl1pPr marL="0" indent="0">
              <a:buSzTx/>
              <a:buNone/>
              <a:defRPr sz="3000"/>
            </a:lvl1pPr>
          </a:lstStyle>
          <a:p>
            <a:pPr lvl="0">
              <a:defRPr sz="1800"/>
            </a:pPr>
            <a:r>
              <a:rPr sz="3000"/>
              <a:t>(BOTH UNITS HAVE PREFIXES SO MUST DO TWO CONVERSIONS…ONE TO BASE UNIT THEN TO OTHER PREFIX UNIT!)</a:t>
            </a:r>
          </a:p>
        </p:txBody>
      </p:sp>
      <p:sp>
        <p:nvSpPr>
          <p:cNvPr id="237" name="Shape 237"/>
          <p:cNvSpPr/>
          <p:nvPr/>
        </p:nvSpPr>
        <p:spPr>
          <a:xfrm>
            <a:off x="171464" y="2677624"/>
            <a:ext cx="8584017" cy="64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6313" defTabSz="905255">
              <a:spcBef>
                <a:spcPts val="400"/>
              </a:spcBef>
            </a:pPr>
            <a:r>
              <a:rPr sz="3168"/>
              <a:t>286 cg                                                           Mg</a:t>
            </a:r>
          </a:p>
        </p:txBody>
      </p:sp>
      <p:sp>
        <p:nvSpPr>
          <p:cNvPr id="238" name="Shape 238"/>
          <p:cNvSpPr/>
          <p:nvPr/>
        </p:nvSpPr>
        <p:spPr>
          <a:xfrm>
            <a:off x="3632598" y="3047608"/>
            <a:ext cx="1878804" cy="64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4027" algn="ctr" defTabSz="896111">
              <a:spcBef>
                <a:spcPts val="400"/>
              </a:spcBef>
            </a:pPr>
            <a:r>
              <a:rPr sz="3136"/>
              <a:t>1 x 10</a:t>
            </a:r>
            <a:r>
              <a:rPr sz="3136" baseline="31999"/>
              <a:t>6</a:t>
            </a:r>
            <a:r>
              <a:rPr sz="3136"/>
              <a:t> g</a:t>
            </a:r>
          </a:p>
        </p:txBody>
      </p:sp>
      <p:sp>
        <p:nvSpPr>
          <p:cNvPr id="239" name="Shape 239"/>
          <p:cNvSpPr/>
          <p:nvPr/>
        </p:nvSpPr>
        <p:spPr>
          <a:xfrm>
            <a:off x="2095846" y="2363787"/>
            <a:ext cx="913969" cy="64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8600" algn="ctr">
              <a:spcBef>
                <a:spcPts val="500"/>
              </a:spcBef>
            </a:pPr>
            <a:r>
              <a:rPr sz="3200"/>
              <a:t>1 g</a:t>
            </a:r>
          </a:p>
        </p:txBody>
      </p:sp>
      <p:grpSp>
        <p:nvGrpSpPr>
          <p:cNvPr id="243" name="Group 243"/>
          <p:cNvGrpSpPr/>
          <p:nvPr/>
        </p:nvGrpSpPr>
        <p:grpSpPr>
          <a:xfrm>
            <a:off x="1687788" y="2770637"/>
            <a:ext cx="4306047" cy="691457"/>
            <a:chOff x="0" y="0"/>
            <a:chExt cx="4306046" cy="691455"/>
          </a:xfrm>
        </p:grpSpPr>
        <p:sp>
          <p:nvSpPr>
            <p:cNvPr id="240" name="Shape 240"/>
            <p:cNvSpPr/>
            <p:nvPr/>
          </p:nvSpPr>
          <p:spPr>
            <a:xfrm>
              <a:off x="0" y="0"/>
              <a:ext cx="4306047" cy="691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rmAutofit/>
            </a:bodyPr>
            <a:lstStyle>
              <a:lvl1pPr>
                <a:spcBef>
                  <a:spcPts val="1000"/>
                </a:spcBef>
                <a:defRPr sz="3200"/>
              </a:lvl1pPr>
            </a:lstStyle>
            <a:p>
              <a:pPr lvl="0">
                <a:defRPr sz="1800"/>
              </a:pPr>
              <a:r>
                <a:rPr sz="3200"/>
                <a:t>X             X                =</a:t>
              </a:r>
            </a:p>
          </p:txBody>
        </p:sp>
        <p:sp>
          <p:nvSpPr>
            <p:cNvPr id="241" name="Shape 241"/>
            <p:cNvSpPr/>
            <p:nvPr/>
          </p:nvSpPr>
          <p:spPr>
            <a:xfrm>
              <a:off x="2113208" y="269527"/>
              <a:ext cx="152959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 flipV="1">
              <a:off x="353860" y="269527"/>
              <a:ext cx="1197953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44" name="Shape 244"/>
          <p:cNvSpPr/>
          <p:nvPr/>
        </p:nvSpPr>
        <p:spPr>
          <a:xfrm>
            <a:off x="5619929" y="3629035"/>
            <a:ext cx="3380285" cy="64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8600">
              <a:spcBef>
                <a:spcPts val="500"/>
              </a:spcBef>
            </a:pPr>
            <a:r>
              <a:rPr sz="3200"/>
              <a:t>or 2.86 x 10</a:t>
            </a:r>
            <a:r>
              <a:rPr sz="3200" baseline="47624"/>
              <a:t>-6</a:t>
            </a:r>
            <a:r>
              <a:rPr sz="3200"/>
              <a:t> Mg</a:t>
            </a:r>
          </a:p>
        </p:txBody>
      </p:sp>
      <p:sp>
        <p:nvSpPr>
          <p:cNvPr id="245" name="Shape 245"/>
          <p:cNvSpPr/>
          <p:nvPr/>
        </p:nvSpPr>
        <p:spPr>
          <a:xfrm>
            <a:off x="5637825" y="2677624"/>
            <a:ext cx="2584311" cy="64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8600">
              <a:spcBef>
                <a:spcPts val="500"/>
              </a:spcBef>
            </a:pPr>
            <a:r>
              <a:rPr sz="3200"/>
              <a:t>0.00000286</a:t>
            </a:r>
          </a:p>
        </p:txBody>
      </p:sp>
      <p:sp>
        <p:nvSpPr>
          <p:cNvPr id="246" name="Shape 246"/>
          <p:cNvSpPr/>
          <p:nvPr/>
        </p:nvSpPr>
        <p:spPr>
          <a:xfrm>
            <a:off x="1824044" y="3047608"/>
            <a:ext cx="1508373" cy="64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8600" algn="ctr">
              <a:spcBef>
                <a:spcPts val="500"/>
              </a:spcBef>
            </a:pPr>
            <a:r>
              <a:rPr sz="3200"/>
              <a:t>100 cg</a:t>
            </a:r>
          </a:p>
        </p:txBody>
      </p:sp>
      <p:sp>
        <p:nvSpPr>
          <p:cNvPr id="247" name="Shape 247"/>
          <p:cNvSpPr/>
          <p:nvPr/>
        </p:nvSpPr>
        <p:spPr>
          <a:xfrm>
            <a:off x="3856084" y="2363787"/>
            <a:ext cx="1331809" cy="64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8600" algn="ctr">
              <a:spcBef>
                <a:spcPts val="500"/>
              </a:spcBef>
            </a:pPr>
            <a:r>
              <a:rPr sz="3200"/>
              <a:t>1 Mg</a:t>
            </a:r>
          </a:p>
        </p:txBody>
      </p:sp>
      <p:sp>
        <p:nvSpPr>
          <p:cNvPr id="248" name="Shape 248"/>
          <p:cNvSpPr/>
          <p:nvPr/>
        </p:nvSpPr>
        <p:spPr>
          <a:xfrm flipV="1">
            <a:off x="5206175" y="3293226"/>
            <a:ext cx="271549" cy="271548"/>
          </a:xfrm>
          <a:prstGeom prst="line">
            <a:avLst/>
          </a:prstGeom>
          <a:ln w="25400"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49" name="Shape 249"/>
          <p:cNvSpPr/>
          <p:nvPr/>
        </p:nvSpPr>
        <p:spPr>
          <a:xfrm flipV="1">
            <a:off x="2672360" y="2611300"/>
            <a:ext cx="271549" cy="271549"/>
          </a:xfrm>
          <a:prstGeom prst="line">
            <a:avLst/>
          </a:prstGeom>
          <a:ln w="25400"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50" name="Shape 250"/>
          <p:cNvSpPr/>
          <p:nvPr/>
        </p:nvSpPr>
        <p:spPr>
          <a:xfrm flipV="1">
            <a:off x="2968418" y="3296620"/>
            <a:ext cx="271549" cy="271549"/>
          </a:xfrm>
          <a:prstGeom prst="line">
            <a:avLst/>
          </a:prstGeom>
          <a:ln w="25400"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51" name="Shape 251"/>
          <p:cNvSpPr/>
          <p:nvPr/>
        </p:nvSpPr>
        <p:spPr>
          <a:xfrm flipV="1">
            <a:off x="1243334" y="2902454"/>
            <a:ext cx="271548" cy="271549"/>
          </a:xfrm>
          <a:prstGeom prst="line">
            <a:avLst/>
          </a:prstGeom>
          <a:ln w="25400"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52" name="Shape 2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  <a:t>7</a:t>
            </a:fld>
            <a:endParaRPr sz="100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" grpId="1" animBg="1" advAuto="0"/>
      <p:bldP spid="236" grpId="2" animBg="1" advAuto="0"/>
      <p:bldP spid="237" grpId="3" animBg="1" advAuto="0"/>
      <p:bldP spid="238" grpId="8" animBg="1" advAuto="0"/>
      <p:bldP spid="239" grpId="6" animBg="1" advAuto="0"/>
      <p:bldP spid="243" grpId="4" animBg="1" advAuto="0"/>
      <p:bldP spid="244" grpId="14" animBg="1" advAuto="0"/>
      <p:bldP spid="245" grpId="13" animBg="1" advAuto="0"/>
      <p:bldP spid="246" grpId="5" animBg="1" advAuto="0"/>
      <p:bldP spid="247" grpId="7" animBg="1" advAuto="0"/>
      <p:bldP spid="248" grpId="12" animBg="1" advAuto="0"/>
      <p:bldP spid="249" grpId="11" animBg="1" advAuto="0"/>
      <p:bldP spid="250" grpId="10" animBg="1" advAuto="0"/>
      <p:bldP spid="251" grpId="9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/>
          </p:cNvSpPr>
          <p:nvPr>
            <p:ph type="body" idx="4294967295"/>
          </p:nvPr>
        </p:nvSpPr>
        <p:spPr>
          <a:xfrm>
            <a:off x="687703" y="839931"/>
            <a:ext cx="8055950" cy="139022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>
              <a:lnSpc>
                <a:spcPct val="100000"/>
              </a:lnSpc>
              <a:buClrTx/>
              <a:buSzTx/>
              <a:buFontTx/>
              <a:buNone/>
              <a:defRPr sz="1800"/>
            </a:pPr>
            <a:r>
              <a:rPr sz="4000"/>
              <a:t>TO CHANGE FROM ENGLISH TO</a:t>
            </a:r>
          </a:p>
          <a:p>
            <a:pPr marL="0" lvl="0" indent="0">
              <a:lnSpc>
                <a:spcPct val="100000"/>
              </a:lnSpc>
              <a:buClrTx/>
              <a:buSzTx/>
              <a:buFontTx/>
              <a:buNone/>
              <a:defRPr sz="1800"/>
            </a:pPr>
            <a:r>
              <a:rPr sz="4000"/>
              <a:t>METRIC UNITS, USE CHART ON PG 38.</a:t>
            </a:r>
          </a:p>
        </p:txBody>
      </p:sp>
      <p:sp>
        <p:nvSpPr>
          <p:cNvPr id="255" name="Shape 255"/>
          <p:cNvSpPr/>
          <p:nvPr/>
        </p:nvSpPr>
        <p:spPr>
          <a:xfrm>
            <a:off x="2487963" y="31750"/>
            <a:ext cx="4455431" cy="872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spcBef>
                <a:spcPts val="1000"/>
              </a:spcBef>
              <a:defRPr sz="4400"/>
            </a:lvl1pPr>
          </a:lstStyle>
          <a:p>
            <a:pPr lvl="0">
              <a:defRPr sz="1800"/>
            </a:pPr>
            <a:r>
              <a:rPr sz="4400"/>
              <a:t>CHANGING UNITS</a:t>
            </a:r>
          </a:p>
        </p:txBody>
      </p:sp>
      <p:sp>
        <p:nvSpPr>
          <p:cNvPr id="256" name="Shape 256"/>
          <p:cNvSpPr/>
          <p:nvPr/>
        </p:nvSpPr>
        <p:spPr>
          <a:xfrm>
            <a:off x="544025" y="2369704"/>
            <a:ext cx="7831070" cy="679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spcBef>
                <a:spcPts val="1000"/>
              </a:spcBef>
              <a:defRPr sz="4000"/>
            </a:lvl1pPr>
          </a:lstStyle>
          <a:p>
            <a:pPr lvl="0">
              <a:defRPr sz="1800"/>
            </a:pPr>
            <a:r>
              <a:rPr sz="4000"/>
              <a:t>HOW MANY INCHES ARE IN 354 cm?</a:t>
            </a:r>
          </a:p>
        </p:txBody>
      </p:sp>
      <p:sp>
        <p:nvSpPr>
          <p:cNvPr id="257" name="Shape 257"/>
          <p:cNvSpPr/>
          <p:nvPr/>
        </p:nvSpPr>
        <p:spPr>
          <a:xfrm>
            <a:off x="1191870" y="3547013"/>
            <a:ext cx="1739423" cy="64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8600">
              <a:spcBef>
                <a:spcPts val="500"/>
              </a:spcBef>
            </a:pPr>
            <a:r>
              <a:rPr sz="3600"/>
              <a:t>354 cm</a:t>
            </a:r>
          </a:p>
        </p:txBody>
      </p:sp>
      <p:sp>
        <p:nvSpPr>
          <p:cNvPr id="258" name="Shape 258"/>
          <p:cNvSpPr/>
          <p:nvPr/>
        </p:nvSpPr>
        <p:spPr>
          <a:xfrm>
            <a:off x="2981475" y="3523790"/>
            <a:ext cx="2446464" cy="691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spcBef>
                <a:spcPts val="1000"/>
              </a:spcBef>
              <a:defRPr sz="3600"/>
            </a:lvl1pPr>
          </a:lstStyle>
          <a:p>
            <a:pPr lvl="0">
              <a:defRPr sz="1800"/>
            </a:pPr>
            <a:r>
              <a:rPr sz="3600"/>
              <a:t>X              =</a:t>
            </a:r>
          </a:p>
        </p:txBody>
      </p:sp>
      <p:grpSp>
        <p:nvGrpSpPr>
          <p:cNvPr id="261" name="Group 261"/>
          <p:cNvGrpSpPr/>
          <p:nvPr/>
        </p:nvGrpSpPr>
        <p:grpSpPr>
          <a:xfrm>
            <a:off x="3130734" y="3283556"/>
            <a:ext cx="1862806" cy="1193578"/>
            <a:chOff x="0" y="0"/>
            <a:chExt cx="1862805" cy="1193576"/>
          </a:xfrm>
        </p:grpSpPr>
        <p:sp>
          <p:nvSpPr>
            <p:cNvPr id="259" name="Shape 259"/>
            <p:cNvSpPr/>
            <p:nvPr/>
          </p:nvSpPr>
          <p:spPr>
            <a:xfrm>
              <a:off x="0" y="0"/>
              <a:ext cx="1862806" cy="11935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rmAutofit/>
            </a:bodyPr>
            <a:lstStyle/>
            <a:p>
              <a:pPr lvl="1" indent="228600" algn="ctr">
                <a:spcBef>
                  <a:spcPts val="500"/>
                </a:spcBef>
              </a:pPr>
              <a:r>
                <a:rPr sz="3600"/>
                <a:t>1 in</a:t>
              </a:r>
            </a:p>
            <a:p>
              <a:pPr lvl="1" indent="228600" algn="ctr">
                <a:spcBef>
                  <a:spcPts val="500"/>
                </a:spcBef>
              </a:pPr>
              <a:r>
                <a:rPr sz="3600"/>
                <a:t>2.54 cm</a:t>
              </a:r>
            </a:p>
          </p:txBody>
        </p:sp>
        <p:sp>
          <p:nvSpPr>
            <p:cNvPr id="260" name="Shape 260"/>
            <p:cNvSpPr/>
            <p:nvPr/>
          </p:nvSpPr>
          <p:spPr>
            <a:xfrm flipV="1">
              <a:off x="267194" y="584087"/>
              <a:ext cx="1480817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grpSp>
        <p:nvGrpSpPr>
          <p:cNvPr id="266" name="Group 266"/>
          <p:cNvGrpSpPr/>
          <p:nvPr/>
        </p:nvGrpSpPr>
        <p:grpSpPr>
          <a:xfrm>
            <a:off x="781492" y="4765866"/>
            <a:ext cx="7047615" cy="1193578"/>
            <a:chOff x="0" y="0"/>
            <a:chExt cx="7047614" cy="1193576"/>
          </a:xfrm>
        </p:grpSpPr>
        <p:sp>
          <p:nvSpPr>
            <p:cNvPr id="262" name="Shape 262"/>
            <p:cNvSpPr/>
            <p:nvPr/>
          </p:nvSpPr>
          <p:spPr>
            <a:xfrm>
              <a:off x="0" y="263456"/>
              <a:ext cx="7047615" cy="6450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rmAutofit/>
            </a:bodyPr>
            <a:lstStyle/>
            <a:p>
              <a:pPr lvl="1" indent="228600">
                <a:spcBef>
                  <a:spcPts val="500"/>
                </a:spcBef>
              </a:pPr>
              <a:r>
                <a:rPr sz="3600"/>
                <a:t>354.5 cm                      139.6 in</a:t>
              </a:r>
            </a:p>
          </p:txBody>
        </p:sp>
        <p:sp>
          <p:nvSpPr>
            <p:cNvPr id="263" name="Shape 263"/>
            <p:cNvSpPr/>
            <p:nvPr/>
          </p:nvSpPr>
          <p:spPr>
            <a:xfrm>
              <a:off x="2056305" y="240233"/>
              <a:ext cx="4017803" cy="691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rmAutofit/>
            </a:bodyPr>
            <a:lstStyle>
              <a:lvl1pPr>
                <a:spcBef>
                  <a:spcPts val="1000"/>
                </a:spcBef>
                <a:defRPr sz="3600"/>
              </a:lvl1pPr>
            </a:lstStyle>
            <a:p>
              <a:pPr lvl="0">
                <a:defRPr sz="1800"/>
              </a:pPr>
              <a:r>
                <a:rPr sz="3600"/>
                <a:t>X              =</a:t>
              </a:r>
            </a:p>
          </p:txBody>
        </p:sp>
        <p:sp>
          <p:nvSpPr>
            <p:cNvPr id="264" name="Shape 264"/>
            <p:cNvSpPr/>
            <p:nvPr/>
          </p:nvSpPr>
          <p:spPr>
            <a:xfrm>
              <a:off x="2205563" y="0"/>
              <a:ext cx="1862806" cy="11935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rmAutofit/>
            </a:bodyPr>
            <a:lstStyle/>
            <a:p>
              <a:pPr lvl="1" indent="228600" algn="ctr">
                <a:spcBef>
                  <a:spcPts val="500"/>
                </a:spcBef>
              </a:pPr>
              <a:r>
                <a:rPr sz="3600"/>
                <a:t>1 in</a:t>
              </a:r>
            </a:p>
            <a:p>
              <a:pPr lvl="1" indent="228600" algn="ctr">
                <a:spcBef>
                  <a:spcPts val="500"/>
                </a:spcBef>
              </a:pPr>
              <a:r>
                <a:rPr sz="3600"/>
                <a:t>2.54 cm</a:t>
              </a:r>
            </a:p>
          </p:txBody>
        </p:sp>
        <p:sp>
          <p:nvSpPr>
            <p:cNvPr id="265" name="Shape 265"/>
            <p:cNvSpPr/>
            <p:nvPr/>
          </p:nvSpPr>
          <p:spPr>
            <a:xfrm flipV="1">
              <a:off x="2472758" y="584087"/>
              <a:ext cx="1480817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67" name="Shape 267"/>
          <p:cNvSpPr/>
          <p:nvPr/>
        </p:nvSpPr>
        <p:spPr>
          <a:xfrm>
            <a:off x="5478121" y="3547013"/>
            <a:ext cx="1642921" cy="64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1" indent="228600">
              <a:spcBef>
                <a:spcPts val="500"/>
              </a:spcBef>
            </a:pPr>
            <a:r>
              <a:rPr sz="3600"/>
              <a:t>139 in</a:t>
            </a:r>
          </a:p>
        </p:txBody>
      </p:sp>
      <p:grpSp>
        <p:nvGrpSpPr>
          <p:cNvPr id="270" name="Group 270"/>
          <p:cNvGrpSpPr/>
          <p:nvPr/>
        </p:nvGrpSpPr>
        <p:grpSpPr>
          <a:xfrm>
            <a:off x="2422896" y="3754384"/>
            <a:ext cx="2457404" cy="608694"/>
            <a:chOff x="0" y="0"/>
            <a:chExt cx="2457403" cy="608693"/>
          </a:xfrm>
        </p:grpSpPr>
        <p:sp>
          <p:nvSpPr>
            <p:cNvPr id="268" name="Shape 268"/>
            <p:cNvSpPr/>
            <p:nvPr/>
          </p:nvSpPr>
          <p:spPr>
            <a:xfrm flipV="1">
              <a:off x="0" y="-1"/>
              <a:ext cx="329243" cy="32924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 flipV="1">
              <a:off x="2128160" y="279450"/>
              <a:ext cx="329244" cy="32924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71" name="Shape 2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  <a:t>8</a:t>
            </a:fld>
            <a:endParaRPr sz="100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" grpId="1" animBg="1" advAuto="0"/>
      <p:bldP spid="258" grpId="2" animBg="1" advAuto="0"/>
      <p:bldP spid="261" grpId="3" animBg="1" advAuto="0"/>
      <p:bldP spid="266" grpId="6" animBg="1" advAuto="0"/>
      <p:bldP spid="267" grpId="5" animBg="1" advAuto="0"/>
      <p:bldP spid="270" grpId="4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FA3EE"/>
      </a:accent1>
      <a:accent2>
        <a:srgbClr val="4BCAAD"/>
      </a:accent2>
      <a:accent3>
        <a:srgbClr val="8F8F8F"/>
      </a:accent3>
      <a:accent4>
        <a:srgbClr val="707070"/>
      </a:accent4>
      <a:accent5>
        <a:srgbClr val="ADCDF4"/>
      </a:accent5>
      <a:accent6>
        <a:srgbClr val="44B79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2FA3EE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2FA3EE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FA3EE"/>
      </a:accent1>
      <a:accent2>
        <a:srgbClr val="4BCAAD"/>
      </a:accent2>
      <a:accent3>
        <a:srgbClr val="8F8F8F"/>
      </a:accent3>
      <a:accent4>
        <a:srgbClr val="707070"/>
      </a:accent4>
      <a:accent5>
        <a:srgbClr val="ADCDF4"/>
      </a:accent5>
      <a:accent6>
        <a:srgbClr val="44B79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2FA3EE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2FA3EE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On-screen Show (4:3)</PresentationFormat>
  <Paragraphs>141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Roman</vt:lpstr>
      <vt:lpstr>Helvetica</vt:lpstr>
      <vt:lpstr>Times New Roman</vt:lpstr>
      <vt:lpstr>Tw Cen MT</vt:lpstr>
      <vt:lpstr>Default</vt:lpstr>
      <vt:lpstr>DIMENSIONAL ANALYSIS/ FACTOR-LABEL METHOD</vt:lpstr>
      <vt:lpstr>PowerPoint Presentation</vt:lpstr>
      <vt:lpstr>METRIC PREFIXES</vt:lpstr>
      <vt:lpstr>PowerPoint Presentation</vt:lpstr>
      <vt:lpstr>PowerPoint Presentation</vt:lpstr>
      <vt:lpstr>HOW MANY MINUTES ARE IN 4 HOURS?</vt:lpstr>
      <vt:lpstr>CHANGE 286 cg TO Mg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DIMENSIONAL ANALYSIS/ FACTOR-LABEL METHOD</dc:title>
  <cp:lastModifiedBy>Palmer, Jill</cp:lastModifiedBy>
  <cp:revision>1</cp:revision>
  <dcterms:modified xsi:type="dcterms:W3CDTF">2014-09-18T15:38:12Z</dcterms:modified>
</cp:coreProperties>
</file>